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45"/>
  </p:handoutMasterIdLst>
  <p:sldIdLst>
    <p:sldId id="256" r:id="rId2"/>
    <p:sldId id="259" r:id="rId3"/>
    <p:sldId id="257" r:id="rId4"/>
    <p:sldId id="258" r:id="rId5"/>
    <p:sldId id="261" r:id="rId6"/>
    <p:sldId id="262" r:id="rId7"/>
    <p:sldId id="264" r:id="rId8"/>
    <p:sldId id="263" r:id="rId9"/>
    <p:sldId id="265" r:id="rId10"/>
    <p:sldId id="267" r:id="rId11"/>
    <p:sldId id="268" r:id="rId12"/>
    <p:sldId id="269" r:id="rId13"/>
    <p:sldId id="270" r:id="rId14"/>
    <p:sldId id="271" r:id="rId15"/>
    <p:sldId id="272" r:id="rId16"/>
    <p:sldId id="266"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9" r:id="rId32"/>
    <p:sldId id="290" r:id="rId33"/>
    <p:sldId id="291" r:id="rId34"/>
    <p:sldId id="288" r:id="rId35"/>
    <p:sldId id="294" r:id="rId36"/>
    <p:sldId id="295" r:id="rId37"/>
    <p:sldId id="293" r:id="rId38"/>
    <p:sldId id="292" r:id="rId39"/>
    <p:sldId id="296" r:id="rId40"/>
    <p:sldId id="298" r:id="rId41"/>
    <p:sldId id="297" r:id="rId42"/>
    <p:sldId id="299" r:id="rId43"/>
    <p:sldId id="301" r:id="rId44"/>
  </p:sldIdLst>
  <p:sldSz cx="9144000" cy="6858000" type="screen4x3"/>
  <p:notesSz cx="7004050" cy="92900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p:scale>
          <a:sx n="50" d="100"/>
          <a:sy n="50" d="100"/>
        </p:scale>
        <p:origin x="-2544" y="-906"/>
      </p:cViewPr>
      <p:guideLst>
        <p:guide orient="horz" pos="2160"/>
        <p:guide pos="2880"/>
      </p:guideLst>
    </p:cSldViewPr>
  </p:slideViewPr>
  <p:notesTextViewPr>
    <p:cViewPr>
      <p:scale>
        <a:sx n="1" d="1"/>
        <a:sy n="1" d="1"/>
      </p:scale>
      <p:origin x="0" y="0"/>
    </p:cViewPr>
  </p:notesTextViewPr>
  <p:sorterViewPr>
    <p:cViewPr>
      <p:scale>
        <a:sx n="50" d="100"/>
        <a:sy n="50"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5088" cy="464503"/>
          </a:xfrm>
          <a:prstGeom prst="rect">
            <a:avLst/>
          </a:prstGeom>
        </p:spPr>
        <p:txBody>
          <a:bodyPr vert="horz" lIns="93104" tIns="46552" rIns="93104" bIns="46552" rtlCol="0"/>
          <a:lstStyle>
            <a:lvl1pPr algn="l">
              <a:defRPr sz="1200"/>
            </a:lvl1pPr>
          </a:lstStyle>
          <a:p>
            <a:endParaRPr lang="en-US"/>
          </a:p>
        </p:txBody>
      </p:sp>
      <p:sp>
        <p:nvSpPr>
          <p:cNvPr id="3" name="Date Placeholder 2"/>
          <p:cNvSpPr>
            <a:spLocks noGrp="1"/>
          </p:cNvSpPr>
          <p:nvPr>
            <p:ph type="dt" sz="quarter" idx="1"/>
          </p:nvPr>
        </p:nvSpPr>
        <p:spPr>
          <a:xfrm>
            <a:off x="3967341" y="0"/>
            <a:ext cx="3035088" cy="464503"/>
          </a:xfrm>
          <a:prstGeom prst="rect">
            <a:avLst/>
          </a:prstGeom>
        </p:spPr>
        <p:txBody>
          <a:bodyPr vert="horz" lIns="93104" tIns="46552" rIns="93104" bIns="46552" rtlCol="0"/>
          <a:lstStyle>
            <a:lvl1pPr algn="r">
              <a:defRPr sz="1200"/>
            </a:lvl1pPr>
          </a:lstStyle>
          <a:p>
            <a:fld id="{8B65E45E-6536-466D-AB31-A94307A3FABE}" type="datetimeFigureOut">
              <a:rPr lang="en-US" smtClean="0"/>
              <a:t>3/27/2015</a:t>
            </a:fld>
            <a:endParaRPr lang="en-US"/>
          </a:p>
        </p:txBody>
      </p:sp>
      <p:sp>
        <p:nvSpPr>
          <p:cNvPr id="4" name="Footer Placeholder 3"/>
          <p:cNvSpPr>
            <a:spLocks noGrp="1"/>
          </p:cNvSpPr>
          <p:nvPr>
            <p:ph type="ftr" sz="quarter" idx="2"/>
          </p:nvPr>
        </p:nvSpPr>
        <p:spPr>
          <a:xfrm>
            <a:off x="0" y="8823935"/>
            <a:ext cx="3035088" cy="464503"/>
          </a:xfrm>
          <a:prstGeom prst="rect">
            <a:avLst/>
          </a:prstGeom>
        </p:spPr>
        <p:txBody>
          <a:bodyPr vert="horz" lIns="93104" tIns="46552" rIns="93104" bIns="46552" rtlCol="0" anchor="b"/>
          <a:lstStyle>
            <a:lvl1pPr algn="l">
              <a:defRPr sz="1200"/>
            </a:lvl1pPr>
          </a:lstStyle>
          <a:p>
            <a:endParaRPr lang="en-US"/>
          </a:p>
        </p:txBody>
      </p:sp>
      <p:sp>
        <p:nvSpPr>
          <p:cNvPr id="5" name="Slide Number Placeholder 4"/>
          <p:cNvSpPr>
            <a:spLocks noGrp="1"/>
          </p:cNvSpPr>
          <p:nvPr>
            <p:ph type="sldNum" sz="quarter" idx="3"/>
          </p:nvPr>
        </p:nvSpPr>
        <p:spPr>
          <a:xfrm>
            <a:off x="3967341" y="8823935"/>
            <a:ext cx="3035088" cy="464503"/>
          </a:xfrm>
          <a:prstGeom prst="rect">
            <a:avLst/>
          </a:prstGeom>
        </p:spPr>
        <p:txBody>
          <a:bodyPr vert="horz" lIns="93104" tIns="46552" rIns="93104" bIns="46552" rtlCol="0" anchor="b"/>
          <a:lstStyle>
            <a:lvl1pPr algn="r">
              <a:defRPr sz="1200"/>
            </a:lvl1pPr>
          </a:lstStyle>
          <a:p>
            <a:fld id="{B9486666-3ED0-484A-A74D-0A4265A670BD}"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433A688-6FBC-414E-B72E-E660E8D928C0}" type="datetimeFigureOut">
              <a:rPr lang="en-US" smtClean="0"/>
              <a:pPr/>
              <a:t>3/27/2015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DD00DB-99F6-49D5-977B-CC6D16B85D88}" type="slidenum">
              <a:rPr lang="en-US" smtClean="0"/>
              <a:pPr/>
              <a:t>‹#›</a:t>
            </a:fld>
            <a:endParaRPr lang="en-US"/>
          </a:p>
        </p:txBody>
      </p:sp>
    </p:spTree>
    <p:extLst>
      <p:ext uri="{BB962C8B-B14F-4D97-AF65-F5344CB8AC3E}">
        <p14:creationId xmlns:p14="http://schemas.microsoft.com/office/powerpoint/2010/main" xmlns="" val="1065697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433A688-6FBC-414E-B72E-E660E8D928C0}" type="datetimeFigureOut">
              <a:rPr lang="en-US" smtClean="0"/>
              <a:pPr/>
              <a:t>3/27/2015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DD00DB-99F6-49D5-977B-CC6D16B85D88}" type="slidenum">
              <a:rPr lang="en-US" smtClean="0"/>
              <a:pPr/>
              <a:t>‹#›</a:t>
            </a:fld>
            <a:endParaRPr lang="en-US"/>
          </a:p>
        </p:txBody>
      </p:sp>
    </p:spTree>
    <p:extLst>
      <p:ext uri="{BB962C8B-B14F-4D97-AF65-F5344CB8AC3E}">
        <p14:creationId xmlns:p14="http://schemas.microsoft.com/office/powerpoint/2010/main" xmlns="" val="26856853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433A688-6FBC-414E-B72E-E660E8D928C0}" type="datetimeFigureOut">
              <a:rPr lang="en-US" smtClean="0"/>
              <a:pPr/>
              <a:t>3/27/2015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DD00DB-99F6-49D5-977B-CC6D16B85D88}" type="slidenum">
              <a:rPr lang="en-US" smtClean="0"/>
              <a:pPr/>
              <a:t>‹#›</a:t>
            </a:fld>
            <a:endParaRPr lang="en-US"/>
          </a:p>
        </p:txBody>
      </p:sp>
    </p:spTree>
    <p:extLst>
      <p:ext uri="{BB962C8B-B14F-4D97-AF65-F5344CB8AC3E}">
        <p14:creationId xmlns:p14="http://schemas.microsoft.com/office/powerpoint/2010/main" xmlns="" val="25034404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433A688-6FBC-414E-B72E-E660E8D928C0}" type="datetimeFigureOut">
              <a:rPr lang="en-US" smtClean="0"/>
              <a:pPr/>
              <a:t>3/27/2015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DD00DB-99F6-49D5-977B-CC6D16B85D88}" type="slidenum">
              <a:rPr lang="en-US" smtClean="0"/>
              <a:pPr/>
              <a:t>‹#›</a:t>
            </a:fld>
            <a:endParaRPr lang="en-US"/>
          </a:p>
        </p:txBody>
      </p:sp>
    </p:spTree>
    <p:extLst>
      <p:ext uri="{BB962C8B-B14F-4D97-AF65-F5344CB8AC3E}">
        <p14:creationId xmlns:p14="http://schemas.microsoft.com/office/powerpoint/2010/main" xmlns="" val="8923954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433A688-6FBC-414E-B72E-E660E8D928C0}" type="datetimeFigureOut">
              <a:rPr lang="en-US" smtClean="0"/>
              <a:pPr/>
              <a:t>3/27/2015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DD00DB-99F6-49D5-977B-CC6D16B85D88}" type="slidenum">
              <a:rPr lang="en-US" smtClean="0"/>
              <a:pPr/>
              <a:t>‹#›</a:t>
            </a:fld>
            <a:endParaRPr lang="en-US"/>
          </a:p>
        </p:txBody>
      </p:sp>
    </p:spTree>
    <p:extLst>
      <p:ext uri="{BB962C8B-B14F-4D97-AF65-F5344CB8AC3E}">
        <p14:creationId xmlns:p14="http://schemas.microsoft.com/office/powerpoint/2010/main" xmlns="" val="41091092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433A688-6FBC-414E-B72E-E660E8D928C0}" type="datetimeFigureOut">
              <a:rPr lang="en-US" smtClean="0"/>
              <a:pPr/>
              <a:t>3/27/2015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DD00DB-99F6-49D5-977B-CC6D16B85D88}" type="slidenum">
              <a:rPr lang="en-US" smtClean="0"/>
              <a:pPr/>
              <a:t>‹#›</a:t>
            </a:fld>
            <a:endParaRPr lang="en-US"/>
          </a:p>
        </p:txBody>
      </p:sp>
    </p:spTree>
    <p:extLst>
      <p:ext uri="{BB962C8B-B14F-4D97-AF65-F5344CB8AC3E}">
        <p14:creationId xmlns:p14="http://schemas.microsoft.com/office/powerpoint/2010/main" xmlns="" val="28776231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433A688-6FBC-414E-B72E-E660E8D928C0}" type="datetimeFigureOut">
              <a:rPr lang="en-US" smtClean="0"/>
              <a:pPr/>
              <a:t>3/27/2015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DD00DB-99F6-49D5-977B-CC6D16B85D88}" type="slidenum">
              <a:rPr lang="en-US" smtClean="0"/>
              <a:pPr/>
              <a:t>‹#›</a:t>
            </a:fld>
            <a:endParaRPr lang="en-US"/>
          </a:p>
        </p:txBody>
      </p:sp>
    </p:spTree>
    <p:extLst>
      <p:ext uri="{BB962C8B-B14F-4D97-AF65-F5344CB8AC3E}">
        <p14:creationId xmlns:p14="http://schemas.microsoft.com/office/powerpoint/2010/main" xmlns="" val="1991982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433A688-6FBC-414E-B72E-E660E8D928C0}" type="datetimeFigureOut">
              <a:rPr lang="en-US" smtClean="0"/>
              <a:pPr/>
              <a:t>3/27/2015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DD00DB-99F6-49D5-977B-CC6D16B85D88}" type="slidenum">
              <a:rPr lang="en-US" smtClean="0"/>
              <a:pPr/>
              <a:t>‹#›</a:t>
            </a:fld>
            <a:endParaRPr lang="en-US"/>
          </a:p>
        </p:txBody>
      </p:sp>
    </p:spTree>
    <p:extLst>
      <p:ext uri="{BB962C8B-B14F-4D97-AF65-F5344CB8AC3E}">
        <p14:creationId xmlns:p14="http://schemas.microsoft.com/office/powerpoint/2010/main" xmlns="" val="2094316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33A688-6FBC-414E-B72E-E660E8D928C0}" type="datetimeFigureOut">
              <a:rPr lang="en-US" smtClean="0"/>
              <a:pPr/>
              <a:t>3/27/2015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DD00DB-99F6-49D5-977B-CC6D16B85D88}" type="slidenum">
              <a:rPr lang="en-US" smtClean="0"/>
              <a:pPr/>
              <a:t>‹#›</a:t>
            </a:fld>
            <a:endParaRPr lang="en-US"/>
          </a:p>
        </p:txBody>
      </p:sp>
    </p:spTree>
    <p:extLst>
      <p:ext uri="{BB962C8B-B14F-4D97-AF65-F5344CB8AC3E}">
        <p14:creationId xmlns:p14="http://schemas.microsoft.com/office/powerpoint/2010/main" xmlns="" val="29065257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433A688-6FBC-414E-B72E-E660E8D928C0}" type="datetimeFigureOut">
              <a:rPr lang="en-US" smtClean="0"/>
              <a:pPr/>
              <a:t>3/27/2015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DD00DB-99F6-49D5-977B-CC6D16B85D88}" type="slidenum">
              <a:rPr lang="en-US" smtClean="0"/>
              <a:pPr/>
              <a:t>‹#›</a:t>
            </a:fld>
            <a:endParaRPr lang="en-US"/>
          </a:p>
        </p:txBody>
      </p:sp>
    </p:spTree>
    <p:extLst>
      <p:ext uri="{BB962C8B-B14F-4D97-AF65-F5344CB8AC3E}">
        <p14:creationId xmlns:p14="http://schemas.microsoft.com/office/powerpoint/2010/main" xmlns="" val="4139216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433A688-6FBC-414E-B72E-E660E8D928C0}" type="datetimeFigureOut">
              <a:rPr lang="en-US" smtClean="0"/>
              <a:pPr/>
              <a:t>3/27/2015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DD00DB-99F6-49D5-977B-CC6D16B85D88}" type="slidenum">
              <a:rPr lang="en-US" smtClean="0"/>
              <a:pPr/>
              <a:t>‹#›</a:t>
            </a:fld>
            <a:endParaRPr lang="en-US"/>
          </a:p>
        </p:txBody>
      </p:sp>
    </p:spTree>
    <p:extLst>
      <p:ext uri="{BB962C8B-B14F-4D97-AF65-F5344CB8AC3E}">
        <p14:creationId xmlns:p14="http://schemas.microsoft.com/office/powerpoint/2010/main" xmlns="" val="12044773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33A688-6FBC-414E-B72E-E660E8D928C0}" type="datetimeFigureOut">
              <a:rPr lang="en-US" smtClean="0"/>
              <a:pPr/>
              <a:t>3/27/2015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DD00DB-99F6-49D5-977B-CC6D16B85D88}" type="slidenum">
              <a:rPr lang="en-US" smtClean="0"/>
              <a:pPr/>
              <a:t>‹#›</a:t>
            </a:fld>
            <a:endParaRPr lang="en-US"/>
          </a:p>
        </p:txBody>
      </p:sp>
    </p:spTree>
    <p:extLst>
      <p:ext uri="{BB962C8B-B14F-4D97-AF65-F5344CB8AC3E}">
        <p14:creationId xmlns:p14="http://schemas.microsoft.com/office/powerpoint/2010/main" xmlns="" val="3459085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en.wikipedia.org/wiki/Dereliction_of_duty" TargetMode="External"/><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en.wikipedia.org/wiki/F-16" TargetMode="External"/><Relationship Id="rId2" Type="http://schemas.openxmlformats.org/officeDocument/2006/relationships/hyperlink" Target="http://en.wikipedia.org/wiki/War_on_Terror" TargetMode="Externa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www.youtube.com/watch?v=AFjV4Jj_nyI" TargetMode="Externa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hyperlink" Target="https://www.youtube.com/watch?v=hDODC0mgQ68" TargetMode="External"/><Relationship Id="rId5" Type="http://schemas.openxmlformats.org/officeDocument/2006/relationships/image" Target="../media/image28.jpeg"/><Relationship Id="rId4" Type="http://schemas.openxmlformats.org/officeDocument/2006/relationships/image" Target="../media/image27.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3.xml.rels><?xml version="1.0" encoding="UTF-8" standalone="yes"?>
<Relationships xmlns="http://schemas.openxmlformats.org/package/2006/relationships"><Relationship Id="rId2" Type="http://schemas.openxmlformats.org/officeDocument/2006/relationships/hyperlink" Target="https://www.youtube.com/watch?v=I7S8TRIyDjs"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hyperlink" Target="https://www.youtube.com/watch?v=4urFfbxRljY" TargetMode="Externa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s://www.youtube.com/watch?v=LUb_mBBBNgc" TargetMode="External"/><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hyperlink" Target="https://www.youtube.com/watch?v=6b3O8JxSZJ0" TargetMode="External"/><Relationship Id="rId5" Type="http://schemas.openxmlformats.org/officeDocument/2006/relationships/hyperlink" Target="https://www.youtube.com/watch?v=brnp84dr5EU" TargetMode="Externa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www.youtube.com/watch?v=LZ_Vxoyu8zY"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Early 2000 Iraq and Afghanistan</a:t>
            </a:r>
            <a:endParaRPr lang="en-US" dirty="0"/>
          </a:p>
        </p:txBody>
      </p:sp>
      <p:sp>
        <p:nvSpPr>
          <p:cNvPr id="3" name="Subtitle 2"/>
          <p:cNvSpPr>
            <a:spLocks noGrp="1"/>
          </p:cNvSpPr>
          <p:nvPr>
            <p:ph type="subTitle" idx="1"/>
          </p:nvPr>
        </p:nvSpPr>
        <p:spPr/>
        <p:txBody>
          <a:bodyPr/>
          <a:lstStyle/>
          <a:p>
            <a:r>
              <a:rPr lang="en-US" dirty="0" smtClean="0"/>
              <a:t>Scandals, war and future problems</a:t>
            </a:r>
            <a:endParaRPr lang="en-US" dirty="0"/>
          </a:p>
        </p:txBody>
      </p:sp>
      <p:pic>
        <p:nvPicPr>
          <p:cNvPr id="3074" name="Picture 2" descr="http://s1.reutersmedia.net/resources/r/?m=02&amp;d=20130314&amp;t=2&amp;i=712681015&amp;w=&amp;fh=&amp;fw=&amp;ll=700&amp;pl=378&amp;r=CBRE92D151T0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819400" y="228600"/>
            <a:ext cx="3276115" cy="2286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334996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cdn.timesofisrael.com/uploads/2013/01/Abu_Ghraib_37-195x110.jpe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5799" y="685800"/>
            <a:ext cx="7868227" cy="44196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288837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s://attendingtheworld.files.wordpress.com/2008/03/0504_thumbs_up_corpse_500x3.jpg?w=61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09599" y="609600"/>
            <a:ext cx="7847841" cy="4724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288837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3.bp.blogspot.com/-wgQbe68Zpzo/UZRhXbR7EOI/AAAAAAAAAGU/0pHVvYTxiio/s1600/england.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04800" y="685800"/>
            <a:ext cx="8682986" cy="32766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288837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i.cdn.turner.com/cnn/interactive/2009/05/world/gallery.abu.ghraib/images/06.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5800" y="460829"/>
            <a:ext cx="7701783" cy="50292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ctangle 1"/>
          <p:cNvSpPr/>
          <p:nvPr/>
        </p:nvSpPr>
        <p:spPr>
          <a:xfrm>
            <a:off x="152400" y="5490029"/>
            <a:ext cx="8686800" cy="1200329"/>
          </a:xfrm>
          <a:prstGeom prst="rect">
            <a:avLst/>
          </a:prstGeom>
        </p:spPr>
        <p:txBody>
          <a:bodyPr wrap="square">
            <a:spAutoFit/>
          </a:bodyPr>
          <a:lstStyle/>
          <a:p>
            <a:r>
              <a:rPr lang="en-US" dirty="0"/>
              <a:t>Eleven soldiers were convicted of various charges relating to the incidents, with all of the convictions including the charge </a:t>
            </a:r>
            <a:r>
              <a:rPr lang="en-US" dirty="0" err="1"/>
              <a:t>of</a:t>
            </a:r>
            <a:r>
              <a:rPr lang="en-US" dirty="0" err="1">
                <a:hlinkClick r:id="rId3" tooltip="Dereliction of duty"/>
              </a:rPr>
              <a:t>dereliction</a:t>
            </a:r>
            <a:r>
              <a:rPr lang="en-US" dirty="0">
                <a:hlinkClick r:id="rId3" tooltip="Dereliction of duty"/>
              </a:rPr>
              <a:t> of duty</a:t>
            </a:r>
            <a:r>
              <a:rPr lang="en-US" dirty="0"/>
              <a:t>. Most soldiers only received minor sentences. Three other soldiers were either cleared of charges or were not charged. No one was convicted for the murders of the detainees.</a:t>
            </a:r>
          </a:p>
        </p:txBody>
      </p:sp>
    </p:spTree>
    <p:extLst>
      <p:ext uri="{BB962C8B-B14F-4D97-AF65-F5344CB8AC3E}">
        <p14:creationId xmlns:p14="http://schemas.microsoft.com/office/powerpoint/2010/main" xmlns="" val="29288837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0"/>
            <a:ext cx="8229600" cy="3505200"/>
          </a:xfrm>
        </p:spPr>
        <p:txBody>
          <a:bodyPr>
            <a:normAutofit fontScale="92500"/>
          </a:bodyPr>
          <a:lstStyle/>
          <a:p>
            <a:pPr marL="0" indent="0">
              <a:buNone/>
            </a:pPr>
            <a:r>
              <a:rPr lang="en-US" dirty="0"/>
              <a:t>This is a war the Bush administration does not want Americans to see. From the beginning, the U.S. government has attempted to censor information about the Iraq war, prohibiting photographs of the coffins of U.S. troops returning home and refusing as a matter of policy to keep track of the number of Iraqis who have been killed. </a:t>
            </a:r>
            <a:r>
              <a:rPr lang="en-US" dirty="0" smtClean="0"/>
              <a:t>And what happened?</a:t>
            </a:r>
            <a:endParaRPr lang="en-US" dirty="0"/>
          </a:p>
        </p:txBody>
      </p:sp>
    </p:spTree>
    <p:extLst>
      <p:ext uri="{BB962C8B-B14F-4D97-AF65-F5344CB8AC3E}">
        <p14:creationId xmlns:p14="http://schemas.microsoft.com/office/powerpoint/2010/main" xmlns="" val="36698184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www.informationclearinghouse.info/images/HB4.g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5400"/>
            <a:ext cx="9147616" cy="6883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933710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2977" t="17708" r="42262" b="11309"/>
          <a:stretch/>
        </p:blipFill>
        <p:spPr bwMode="auto">
          <a:xfrm>
            <a:off x="1676400" y="25400"/>
            <a:ext cx="5457373" cy="68326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1366652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Daniel Pearl</a:t>
            </a:r>
            <a:br>
              <a:rPr lang="en-US" dirty="0" smtClean="0"/>
            </a:br>
            <a:r>
              <a:rPr lang="en-US" dirty="0" smtClean="0"/>
              <a:t>Beheading in Pakistan</a:t>
            </a:r>
            <a:endParaRPr lang="en-US" dirty="0"/>
          </a:p>
        </p:txBody>
      </p:sp>
      <p:sp>
        <p:nvSpPr>
          <p:cNvPr id="3" name="Content Placeholder 2"/>
          <p:cNvSpPr>
            <a:spLocks noGrp="1"/>
          </p:cNvSpPr>
          <p:nvPr>
            <p:ph idx="1"/>
          </p:nvPr>
        </p:nvSpPr>
        <p:spPr>
          <a:xfrm>
            <a:off x="457200" y="2332037"/>
            <a:ext cx="8229600" cy="4525963"/>
          </a:xfrm>
        </p:spPr>
        <p:txBody>
          <a:bodyPr>
            <a:normAutofit lnSpcReduction="10000"/>
          </a:bodyPr>
          <a:lstStyle/>
          <a:p>
            <a:pPr marL="0" indent="0">
              <a:buNone/>
            </a:pPr>
            <a:r>
              <a:rPr lang="en-US" dirty="0"/>
              <a:t>D</a:t>
            </a:r>
            <a:r>
              <a:rPr lang="en-US" dirty="0" smtClean="0"/>
              <a:t>emands</a:t>
            </a:r>
            <a:r>
              <a:rPr lang="en-US" dirty="0"/>
              <a:t>, including the freeing of all Pakistani </a:t>
            </a:r>
            <a:r>
              <a:rPr lang="en-US" dirty="0" smtClean="0">
                <a:hlinkClick r:id="rId2" tooltip="War on Terror"/>
              </a:rPr>
              <a:t>terror</a:t>
            </a:r>
            <a:r>
              <a:rPr lang="en-US" dirty="0" smtClean="0"/>
              <a:t> detainees</a:t>
            </a:r>
            <a:r>
              <a:rPr lang="en-US" dirty="0"/>
              <a:t>, and the release of a halted U.S. shipment of </a:t>
            </a:r>
            <a:r>
              <a:rPr lang="en-US" dirty="0">
                <a:hlinkClick r:id="rId3" tooltip="F-16"/>
              </a:rPr>
              <a:t>F-16</a:t>
            </a:r>
            <a:r>
              <a:rPr lang="en-US" dirty="0"/>
              <a:t> fighter jets to the Pakistani government.</a:t>
            </a:r>
          </a:p>
          <a:p>
            <a:pPr marL="0" indent="0">
              <a:buNone/>
            </a:pPr>
            <a:endParaRPr lang="en-US" dirty="0" smtClean="0">
              <a:effectLst/>
            </a:endParaRPr>
          </a:p>
          <a:p>
            <a:pPr marL="0" indent="0">
              <a:buNone/>
            </a:pPr>
            <a:r>
              <a:rPr lang="en-US" dirty="0" smtClean="0">
                <a:effectLst/>
              </a:rPr>
              <a:t>"We give you one more day if America will not meet our demands we will kill Daniel. Then this cycle will continue and no American journalist could enter Pakistan."</a:t>
            </a:r>
          </a:p>
          <a:p>
            <a:pPr marL="0" indent="0">
              <a:buNone/>
            </a:pPr>
            <a:endParaRPr lang="en-US" dirty="0"/>
          </a:p>
        </p:txBody>
      </p:sp>
      <p:pic>
        <p:nvPicPr>
          <p:cNvPr id="12290" name="Picture 2" descr="Daniel pearl highres.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385050" y="0"/>
            <a:ext cx="1689100" cy="25336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127570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 Military Policy</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a:t>American troops do their best to bury Iraqi troops in accordance with Muslim tradition—with bodies interred to point toward Mecca, for example—but the rituals can't be perfect. Graves-registration units often feature female soldiers, and Muslim custom forbids women from handling male remains</a:t>
            </a:r>
            <a:r>
              <a:rPr lang="en-US" dirty="0" smtClean="0"/>
              <a:t>.</a:t>
            </a:r>
          </a:p>
          <a:p>
            <a:pPr marL="0" indent="0">
              <a:buNone/>
            </a:pPr>
            <a:endParaRPr lang="en-US" dirty="0"/>
          </a:p>
          <a:p>
            <a:pPr marL="0" indent="0">
              <a:buNone/>
            </a:pPr>
            <a:r>
              <a:rPr lang="en-US" dirty="0" smtClean="0"/>
              <a:t>Is it possible to fight war in a manner that respects your enemy’s cultural traditions or does that not matter?</a:t>
            </a:r>
            <a:endParaRPr lang="en-US" dirty="0"/>
          </a:p>
        </p:txBody>
      </p:sp>
    </p:spTree>
    <p:extLst>
      <p:ext uri="{BB962C8B-B14F-4D97-AF65-F5344CB8AC3E}">
        <p14:creationId xmlns:p14="http://schemas.microsoft.com/office/powerpoint/2010/main" xmlns="" val="13840404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9857" y="664029"/>
            <a:ext cx="8229600" cy="411162"/>
          </a:xfrm>
        </p:spPr>
        <p:txBody>
          <a:bodyPr>
            <a:normAutofit fontScale="90000"/>
          </a:bodyPr>
          <a:lstStyle/>
          <a:p>
            <a:r>
              <a:rPr lang="en-US" b="1" dirty="0"/>
              <a:t>28 CFR </a:t>
            </a:r>
            <a:r>
              <a:rPr lang="en-US" b="1" dirty="0" smtClean="0"/>
              <a:t>501.3 Special Administrative Measures November 2001-Present Day</a:t>
            </a:r>
            <a:r>
              <a:rPr lang="en-US" dirty="0" smtClean="0"/>
              <a:t> (Ask the Boston Bomber)</a:t>
            </a:r>
            <a:endParaRPr lang="en-US" dirty="0"/>
          </a:p>
        </p:txBody>
      </p:sp>
      <p:sp>
        <p:nvSpPr>
          <p:cNvPr id="3" name="Content Placeholder 2"/>
          <p:cNvSpPr>
            <a:spLocks noGrp="1"/>
          </p:cNvSpPr>
          <p:nvPr>
            <p:ph idx="1"/>
          </p:nvPr>
        </p:nvSpPr>
        <p:spPr>
          <a:xfrm>
            <a:off x="381000" y="2321151"/>
            <a:ext cx="8229600" cy="4525963"/>
          </a:xfrm>
        </p:spPr>
        <p:txBody>
          <a:bodyPr>
            <a:normAutofit fontScale="70000" lnSpcReduction="20000"/>
          </a:bodyPr>
          <a:lstStyle/>
          <a:p>
            <a:pPr marL="0" indent="0">
              <a:buNone/>
            </a:pPr>
            <a:r>
              <a:rPr lang="en-US" b="1" dirty="0"/>
              <a:t>(d)</a:t>
            </a:r>
            <a:r>
              <a:rPr lang="en-US" dirty="0"/>
              <a:t> In any case where the Attorney General specifically so orders, based on information from the head of a federal law enforcement or intelligence agency that reasonable suspicion exists to believe that a particular inmate may use communications with attorneys or their agents to further or facilitate acts of terrorism, the Director, Bureau of Prisons, shall, in addition to the special administrative measures imposed under paragraph (a) of this section, provide appropriate procedures for the monitoring or review of communications between that inmate and attorneys or attorneys' agents who are traditionally covered by the attorney-client privilege, for the purpose of deterring future acts that could result in death or serious bodily injury to persons, or substantial damage to property that would entail the risk of death or serious bodily injury to persons.</a:t>
            </a:r>
          </a:p>
        </p:txBody>
      </p:sp>
    </p:spTree>
    <p:extLst>
      <p:ext uri="{BB962C8B-B14F-4D97-AF65-F5344CB8AC3E}">
        <p14:creationId xmlns:p14="http://schemas.microsoft.com/office/powerpoint/2010/main" xmlns="" val="14194748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a:t>
            </a:r>
            <a:endParaRPr lang="en-US" dirty="0"/>
          </a:p>
        </p:txBody>
      </p:sp>
      <p:sp>
        <p:nvSpPr>
          <p:cNvPr id="3" name="Content Placeholder 2"/>
          <p:cNvSpPr>
            <a:spLocks noGrp="1"/>
          </p:cNvSpPr>
          <p:nvPr>
            <p:ph idx="1"/>
          </p:nvPr>
        </p:nvSpPr>
        <p:spPr>
          <a:xfrm>
            <a:off x="152400" y="1600200"/>
            <a:ext cx="8534400" cy="4525963"/>
          </a:xfrm>
        </p:spPr>
        <p:txBody>
          <a:bodyPr/>
          <a:lstStyle/>
          <a:p>
            <a:pPr marL="0" indent="0">
              <a:buNone/>
            </a:pPr>
            <a:r>
              <a:rPr lang="en-US" dirty="0"/>
              <a:t>	</a:t>
            </a:r>
            <a:r>
              <a:rPr lang="en-US" dirty="0" smtClean="0"/>
              <a:t>Is it possible to stabilize a nation after war?</a:t>
            </a:r>
          </a:p>
          <a:p>
            <a:pPr marL="0" indent="0">
              <a:buNone/>
            </a:pPr>
            <a:endParaRPr lang="en-US" dirty="0"/>
          </a:p>
          <a:p>
            <a:pPr marL="0" indent="0">
              <a:buNone/>
            </a:pPr>
            <a:r>
              <a:rPr lang="en-US" dirty="0" smtClean="0"/>
              <a:t>	Will the US presence in Iraq and Afghanistan 	lead to more anger toward the US or less?</a:t>
            </a:r>
            <a:endParaRPr lang="en-US" dirty="0"/>
          </a:p>
        </p:txBody>
      </p:sp>
    </p:spTree>
    <p:extLst>
      <p:ext uri="{BB962C8B-B14F-4D97-AF65-F5344CB8AC3E}">
        <p14:creationId xmlns:p14="http://schemas.microsoft.com/office/powerpoint/2010/main" xmlns="" val="37856947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411162"/>
          </a:xfrm>
        </p:spPr>
        <p:txBody>
          <a:bodyPr>
            <a:normAutofit fontScale="90000"/>
          </a:bodyPr>
          <a:lstStyle/>
          <a:p>
            <a:r>
              <a:rPr lang="en-US" dirty="0" err="1" smtClean="0"/>
              <a:t>Wikileaks</a:t>
            </a:r>
            <a:r>
              <a:rPr lang="en-US" dirty="0" smtClean="0"/>
              <a:t> and the Iraq War Logs</a:t>
            </a:r>
            <a:endParaRPr lang="en-US" dirty="0"/>
          </a:p>
        </p:txBody>
      </p:sp>
      <p:pic>
        <p:nvPicPr>
          <p:cNvPr id="13314" name="Picture 2" descr="https://shop.wikileaks.org/template/wlogo.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3400" y="946547"/>
            <a:ext cx="2022475" cy="4658917"/>
          </a:xfrm>
          <a:prstGeom prst="rect">
            <a:avLst/>
          </a:prstGeom>
          <a:noFill/>
          <a:extLst>
            <a:ext uri="{909E8E84-426E-40DD-AFC4-6F175D3DCCD1}">
              <a14:hiddenFill xmlns:a14="http://schemas.microsoft.com/office/drawing/2010/main" xmlns="">
                <a:solidFill>
                  <a:srgbClr val="FFFFFF"/>
                </a:solidFill>
              </a14:hiddenFill>
            </a:ext>
          </a:extLst>
        </p:spPr>
      </p:pic>
      <p:pic>
        <p:nvPicPr>
          <p:cNvPr id="13316" name="Picture 4" descr="http://cdn2.openculture.com/wp-content/uploads/2010/12/assang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743200" y="736231"/>
            <a:ext cx="3186113" cy="2528888"/>
          </a:xfrm>
          <a:prstGeom prst="rect">
            <a:avLst/>
          </a:prstGeom>
          <a:noFill/>
          <a:extLst>
            <a:ext uri="{909E8E84-426E-40DD-AFC4-6F175D3DCCD1}">
              <a14:hiddenFill xmlns:a14="http://schemas.microsoft.com/office/drawing/2010/main" xmlns="">
                <a:solidFill>
                  <a:srgbClr val="FFFFFF"/>
                </a:solidFill>
              </a14:hiddenFill>
            </a:ext>
          </a:extLst>
        </p:spPr>
      </p:pic>
      <p:pic>
        <p:nvPicPr>
          <p:cNvPr id="13317" name="Picture 5"/>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15625" t="49219" r="39844" b="18359"/>
          <a:stretch/>
        </p:blipFill>
        <p:spPr bwMode="auto">
          <a:xfrm>
            <a:off x="2640835" y="3048000"/>
            <a:ext cx="6541265" cy="381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5944315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32292" b="6250"/>
          <a:stretch/>
        </p:blipFill>
        <p:spPr bwMode="auto">
          <a:xfrm>
            <a:off x="-19050" y="0"/>
            <a:ext cx="9144000" cy="5410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743204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229600" cy="487362"/>
          </a:xfrm>
        </p:spPr>
        <p:txBody>
          <a:bodyPr>
            <a:normAutofit fontScale="90000"/>
          </a:bodyPr>
          <a:lstStyle/>
          <a:p>
            <a:r>
              <a:rPr lang="en-US" dirty="0" smtClean="0"/>
              <a:t>Embedded Reporters</a:t>
            </a:r>
            <a:br>
              <a:rPr lang="en-US" dirty="0" smtClean="0"/>
            </a:br>
            <a:endParaRPr lang="en-US" dirty="0"/>
          </a:p>
        </p:txBody>
      </p:sp>
      <p:sp>
        <p:nvSpPr>
          <p:cNvPr id="5" name="TextBox 4"/>
          <p:cNvSpPr txBox="1"/>
          <p:nvPr/>
        </p:nvSpPr>
        <p:spPr>
          <a:xfrm>
            <a:off x="1828800" y="1034534"/>
            <a:ext cx="5029200" cy="369332"/>
          </a:xfrm>
          <a:prstGeom prst="rect">
            <a:avLst/>
          </a:prstGeom>
          <a:noFill/>
        </p:spPr>
        <p:txBody>
          <a:bodyPr wrap="square" rtlCol="0">
            <a:spAutoFit/>
          </a:bodyPr>
          <a:lstStyle/>
          <a:p>
            <a:r>
              <a:rPr lang="en-US" dirty="0" smtClean="0">
                <a:hlinkClick r:id="rId2"/>
              </a:rPr>
              <a:t>https://www.youtube.com/watch?v=AFjV4Jj_nyI</a:t>
            </a:r>
            <a:endParaRPr lang="en-US" dirty="0"/>
          </a:p>
        </p:txBody>
      </p:sp>
      <p:pic>
        <p:nvPicPr>
          <p:cNvPr id="2050" name="Picture 2" descr="http://media4.s-nbcnews.com/j/msnbc/Components/Photos/040315/040315_embeds_bloom_bcol_8a.grid-6x2.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524000"/>
            <a:ext cx="4514850" cy="3362326"/>
          </a:xfrm>
          <a:prstGeom prst="rect">
            <a:avLst/>
          </a:prstGeom>
          <a:noFill/>
          <a:extLst>
            <a:ext uri="{909E8E84-426E-40DD-AFC4-6F175D3DCCD1}">
              <a14:hiddenFill xmlns:a14="http://schemas.microsoft.com/office/drawing/2010/main" xmlns="">
                <a:solidFill>
                  <a:srgbClr val="FFFFFF"/>
                </a:solidFill>
              </a14:hiddenFill>
            </a:ext>
          </a:extLst>
        </p:spPr>
      </p:pic>
      <p:pic>
        <p:nvPicPr>
          <p:cNvPr id="2052" name="Picture 4" descr="http://4.bp.blogspot.com/-4OHId2qZKDA/T0t_vGmkdvI/AAAAAAAAABg/0PoNSF_wcfg/s1600/embedded+journ+photo.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643257" y="3205163"/>
            <a:ext cx="5500743" cy="365283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319978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0" y="381000"/>
            <a:ext cx="7543800" cy="4524315"/>
          </a:xfrm>
          <a:prstGeom prst="rect">
            <a:avLst/>
          </a:prstGeom>
        </p:spPr>
        <p:txBody>
          <a:bodyPr wrap="square">
            <a:spAutoFit/>
          </a:bodyPr>
          <a:lstStyle/>
          <a:p>
            <a:r>
              <a:rPr lang="en-US" sz="5400" b="1" dirty="0"/>
              <a:t>U.S. Rules Force Western Union to Block Money Transfers by </a:t>
            </a:r>
            <a:r>
              <a:rPr lang="en-US" sz="5400" b="1" dirty="0" smtClean="0"/>
              <a:t>Muslims</a:t>
            </a:r>
          </a:p>
          <a:p>
            <a:endParaRPr lang="en-US" b="1" dirty="0"/>
          </a:p>
          <a:p>
            <a:pPr fontAlgn="t"/>
            <a:r>
              <a:rPr lang="en-US" dirty="0"/>
              <a:t>Published July 02, </a:t>
            </a:r>
            <a:r>
              <a:rPr lang="en-US" dirty="0" smtClean="0"/>
              <a:t>2006</a:t>
            </a:r>
          </a:p>
          <a:p>
            <a:pPr fontAlgn="t"/>
            <a:endParaRPr lang="en-US" dirty="0"/>
          </a:p>
          <a:p>
            <a:pPr fontAlgn="t"/>
            <a:r>
              <a:rPr lang="en-US" dirty="0" smtClean="0"/>
              <a:t>Money </a:t>
            </a:r>
            <a:r>
              <a:rPr lang="en-US" dirty="0"/>
              <a:t>transfer agencies like </a:t>
            </a:r>
            <a:r>
              <a:rPr lang="en-US" b="1" u="sng" dirty="0"/>
              <a:t>Western Union</a:t>
            </a:r>
            <a:r>
              <a:rPr lang="en-US" dirty="0"/>
              <a:t> have delayed or blocked thousands of cash deliveries on suspicion of terrorist connections simply because senders or recipients have names like Mohammed or Ahmed, company officials said.</a:t>
            </a:r>
          </a:p>
        </p:txBody>
      </p:sp>
    </p:spTree>
    <p:extLst>
      <p:ext uri="{BB962C8B-B14F-4D97-AF65-F5344CB8AC3E}">
        <p14:creationId xmlns:p14="http://schemas.microsoft.com/office/powerpoint/2010/main" xmlns="" val="17670037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61950" y="685800"/>
            <a:ext cx="8534400" cy="5232202"/>
          </a:xfrm>
          <a:prstGeom prst="rect">
            <a:avLst/>
          </a:prstGeom>
        </p:spPr>
        <p:txBody>
          <a:bodyPr wrap="square">
            <a:spAutoFit/>
          </a:bodyPr>
          <a:lstStyle/>
          <a:p>
            <a:r>
              <a:rPr lang="en-US" sz="4400" dirty="0"/>
              <a:t>Chief US inspector admits Iraq had </a:t>
            </a:r>
            <a:r>
              <a:rPr lang="en-US" sz="4400" dirty="0" smtClean="0"/>
              <a:t>			no </a:t>
            </a:r>
            <a:r>
              <a:rPr lang="en-US" sz="4400" dirty="0"/>
              <a:t>WMD </a:t>
            </a:r>
            <a:r>
              <a:rPr lang="en-US" sz="4400" dirty="0" smtClean="0"/>
              <a:t>stockpiles</a:t>
            </a:r>
          </a:p>
          <a:p>
            <a:endParaRPr lang="en-US" dirty="0"/>
          </a:p>
          <a:p>
            <a:r>
              <a:rPr lang="en-US" i="1" dirty="0"/>
              <a:t>By Peter </a:t>
            </a:r>
            <a:r>
              <a:rPr lang="en-US" i="1" dirty="0" err="1" smtClean="0"/>
              <a:t>Symond</a:t>
            </a:r>
            <a:endParaRPr lang="en-US" i="1" dirty="0" smtClean="0"/>
          </a:p>
          <a:p>
            <a:endParaRPr lang="en-US" i="1" dirty="0"/>
          </a:p>
          <a:p>
            <a:r>
              <a:rPr lang="en-US" i="1" dirty="0"/>
              <a:t/>
            </a:r>
            <a:br>
              <a:rPr lang="en-US" i="1" dirty="0"/>
            </a:br>
            <a:r>
              <a:rPr lang="en-US" i="1" dirty="0"/>
              <a:t>28 January </a:t>
            </a:r>
            <a:r>
              <a:rPr lang="en-US" i="1" dirty="0" smtClean="0"/>
              <a:t>2004</a:t>
            </a:r>
          </a:p>
          <a:p>
            <a:endParaRPr lang="en-US" i="1" dirty="0"/>
          </a:p>
          <a:p>
            <a:endParaRPr lang="en-US" i="1" dirty="0"/>
          </a:p>
          <a:p>
            <a:r>
              <a:rPr lang="en-US" sz="2400" dirty="0"/>
              <a:t>The admission by the CIA’s top weapons adviser in Iraq, David Kay, that the country possessed no stockpiles of so-called weapons of mass destruction (WMD) nor related production facilities is a devastating refutation of the lies used by the Bush administration to justify its illegal invasion and occupation. </a:t>
            </a:r>
          </a:p>
        </p:txBody>
      </p:sp>
      <p:pic>
        <p:nvPicPr>
          <p:cNvPr id="3074" name="Picture 2" descr="http://upload.wikimedia.org/wikipedia/commons/6/64/DavidKay.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162800" y="1316355"/>
            <a:ext cx="1733550" cy="255079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305812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563562"/>
          </a:xfrm>
        </p:spPr>
        <p:txBody>
          <a:bodyPr>
            <a:normAutofit fontScale="90000"/>
          </a:bodyPr>
          <a:lstStyle/>
          <a:p>
            <a:r>
              <a:rPr lang="en-US" dirty="0" smtClean="0"/>
              <a:t>Boon Agreement  </a:t>
            </a:r>
            <a:r>
              <a:rPr lang="en-US" dirty="0"/>
              <a:t>D</a:t>
            </a:r>
            <a:r>
              <a:rPr lang="en-US" dirty="0" smtClean="0"/>
              <a:t>ec 5, 2001</a:t>
            </a:r>
            <a:endParaRPr lang="en-US" dirty="0"/>
          </a:p>
        </p:txBody>
      </p:sp>
      <p:sp>
        <p:nvSpPr>
          <p:cNvPr id="3" name="Content Placeholder 2"/>
          <p:cNvSpPr>
            <a:spLocks noGrp="1"/>
          </p:cNvSpPr>
          <p:nvPr>
            <p:ph idx="1"/>
          </p:nvPr>
        </p:nvSpPr>
        <p:spPr>
          <a:xfrm>
            <a:off x="457200" y="762000"/>
            <a:ext cx="8229600" cy="5440363"/>
          </a:xfrm>
        </p:spPr>
        <p:txBody>
          <a:bodyPr>
            <a:normAutofit fontScale="77500" lnSpcReduction="20000"/>
          </a:bodyPr>
          <a:lstStyle/>
          <a:p>
            <a:pPr marL="0" indent="0">
              <a:buNone/>
            </a:pPr>
            <a:r>
              <a:rPr lang="en-US" b="1" dirty="0"/>
              <a:t>AGREEMENT ON PROVISIONAL ARRANGEMENTS IN AFGHANISTAN PENDING THE RE-ESTABLISHMENT </a:t>
            </a:r>
            <a:br>
              <a:rPr lang="en-US" b="1" dirty="0"/>
            </a:br>
            <a:r>
              <a:rPr lang="en-US" b="1" dirty="0"/>
              <a:t>OF PERMANENT GOVERNMENT INSTITUTIONS</a:t>
            </a:r>
            <a:endParaRPr lang="en-US" dirty="0"/>
          </a:p>
          <a:p>
            <a:pPr marL="0" indent="0">
              <a:buNone/>
            </a:pPr>
            <a:r>
              <a:rPr lang="en-US" dirty="0"/>
              <a:t> </a:t>
            </a:r>
          </a:p>
          <a:p>
            <a:pPr marL="0" indent="0">
              <a:buNone/>
            </a:pPr>
            <a:r>
              <a:rPr lang="en-US" dirty="0"/>
              <a:t>The participants in the UN Talks on Afghanistan,</a:t>
            </a:r>
          </a:p>
          <a:p>
            <a:pPr marL="0" indent="0">
              <a:buNone/>
            </a:pPr>
            <a:r>
              <a:rPr lang="en-US" dirty="0"/>
              <a:t>In the presence of the Special Representative of the Secretary-General for Afghanistan,</a:t>
            </a:r>
          </a:p>
          <a:p>
            <a:pPr marL="0" indent="0">
              <a:buNone/>
            </a:pPr>
            <a:r>
              <a:rPr lang="en-US" i="1" dirty="0"/>
              <a:t>Determined</a:t>
            </a:r>
            <a:r>
              <a:rPr lang="en-US" dirty="0"/>
              <a:t> to end the tragic conflict in Afghanistan and promote national reconciliation, lasting peace, stability and respect for human rights in the country,</a:t>
            </a:r>
          </a:p>
          <a:p>
            <a:pPr marL="0" indent="0">
              <a:buNone/>
            </a:pPr>
            <a:r>
              <a:rPr lang="en-US" i="1" dirty="0"/>
              <a:t>Reaffirming</a:t>
            </a:r>
            <a:r>
              <a:rPr lang="en-US" dirty="0"/>
              <a:t> the independence, national sovereignty and territorial integrity of Afghanistan,</a:t>
            </a:r>
          </a:p>
          <a:p>
            <a:pPr marL="0" indent="0">
              <a:buNone/>
            </a:pPr>
            <a:r>
              <a:rPr lang="en-US" i="1" dirty="0"/>
              <a:t>Acknowledging</a:t>
            </a:r>
            <a:r>
              <a:rPr lang="en-US" dirty="0"/>
              <a:t> the right of the people of Afghanistan to freely determine their own political future in accordance with the principles of Islam, democracy, pluralism and social justice,</a:t>
            </a:r>
          </a:p>
          <a:p>
            <a:pPr marL="0" indent="0">
              <a:buNone/>
            </a:pPr>
            <a:endParaRPr lang="en-US" dirty="0"/>
          </a:p>
        </p:txBody>
      </p:sp>
    </p:spTree>
    <p:extLst>
      <p:ext uri="{BB962C8B-B14F-4D97-AF65-F5344CB8AC3E}">
        <p14:creationId xmlns:p14="http://schemas.microsoft.com/office/powerpoint/2010/main" xmlns="" val="23958064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39762"/>
          </a:xfrm>
        </p:spPr>
        <p:txBody>
          <a:bodyPr>
            <a:normAutofit fontScale="90000"/>
          </a:bodyPr>
          <a:lstStyle/>
          <a:p>
            <a:r>
              <a:rPr lang="en-US" dirty="0" smtClean="0"/>
              <a:t>Boon Agreement to ?</a:t>
            </a:r>
            <a:endParaRPr lang="en-US" dirty="0"/>
          </a:p>
        </p:txBody>
      </p:sp>
      <p:sp>
        <p:nvSpPr>
          <p:cNvPr id="3" name="Content Placeholder 2"/>
          <p:cNvSpPr>
            <a:spLocks noGrp="1"/>
          </p:cNvSpPr>
          <p:nvPr>
            <p:ph idx="1"/>
          </p:nvPr>
        </p:nvSpPr>
        <p:spPr>
          <a:xfrm>
            <a:off x="457200" y="990600"/>
            <a:ext cx="8229600" cy="4343400"/>
          </a:xfrm>
        </p:spPr>
        <p:txBody>
          <a:bodyPr>
            <a:normAutofit fontScale="92500" lnSpcReduction="10000"/>
          </a:bodyPr>
          <a:lstStyle/>
          <a:p>
            <a:pPr marL="0" indent="0">
              <a:buNone/>
            </a:pPr>
            <a:r>
              <a:rPr lang="en-US" dirty="0" smtClean="0"/>
              <a:t>Corruption at the election facilities</a:t>
            </a:r>
          </a:p>
          <a:p>
            <a:pPr marL="0" indent="0">
              <a:buNone/>
            </a:pPr>
            <a:endParaRPr lang="en-US" dirty="0"/>
          </a:p>
          <a:p>
            <a:pPr marL="0" indent="0">
              <a:buNone/>
            </a:pPr>
            <a:r>
              <a:rPr lang="en-US" dirty="0" smtClean="0"/>
              <a:t>Security issues with regard to death of voters</a:t>
            </a:r>
          </a:p>
          <a:p>
            <a:pPr marL="0" indent="0">
              <a:buNone/>
            </a:pPr>
            <a:endParaRPr lang="en-US" dirty="0"/>
          </a:p>
          <a:p>
            <a:pPr marL="0" indent="0">
              <a:buNone/>
            </a:pPr>
            <a:r>
              <a:rPr lang="en-US" dirty="0" smtClean="0"/>
              <a:t>Fraud</a:t>
            </a:r>
          </a:p>
          <a:p>
            <a:pPr marL="0" indent="0">
              <a:buNone/>
            </a:pPr>
            <a:endParaRPr lang="en-US" dirty="0"/>
          </a:p>
          <a:p>
            <a:pPr marL="0" indent="0">
              <a:buNone/>
            </a:pPr>
            <a:r>
              <a:rPr lang="en-US" dirty="0"/>
              <a:t>The Taliban had said they would target voting, and there were concerns that fraud could produce a disputed result.</a:t>
            </a: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a:p>
        </p:txBody>
      </p:sp>
    </p:spTree>
    <p:extLst>
      <p:ext uri="{BB962C8B-B14F-4D97-AF65-F5344CB8AC3E}">
        <p14:creationId xmlns:p14="http://schemas.microsoft.com/office/powerpoint/2010/main" xmlns="" val="13921166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Election day in Kandaha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04800" y="1447800"/>
            <a:ext cx="8548077" cy="48006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3"/>
          <p:cNvSpPr/>
          <p:nvPr/>
        </p:nvSpPr>
        <p:spPr>
          <a:xfrm>
            <a:off x="1381124" y="6248400"/>
            <a:ext cx="6738327" cy="369332"/>
          </a:xfrm>
          <a:prstGeom prst="rect">
            <a:avLst/>
          </a:prstGeom>
        </p:spPr>
        <p:txBody>
          <a:bodyPr wrap="square">
            <a:spAutoFit/>
          </a:bodyPr>
          <a:lstStyle/>
          <a:p>
            <a:r>
              <a:rPr lang="en-US" dirty="0"/>
              <a:t>Nearly 40% of the voters were women, election officials say</a:t>
            </a:r>
          </a:p>
        </p:txBody>
      </p:sp>
      <p:sp>
        <p:nvSpPr>
          <p:cNvPr id="5" name="Rectangle 4"/>
          <p:cNvSpPr/>
          <p:nvPr/>
        </p:nvSpPr>
        <p:spPr>
          <a:xfrm>
            <a:off x="3962400" y="674132"/>
            <a:ext cx="1981200" cy="369332"/>
          </a:xfrm>
          <a:prstGeom prst="rect">
            <a:avLst/>
          </a:prstGeom>
        </p:spPr>
        <p:txBody>
          <a:bodyPr wrap="square">
            <a:spAutoFit/>
          </a:bodyPr>
          <a:lstStyle/>
          <a:p>
            <a:r>
              <a:rPr lang="en-US" dirty="0"/>
              <a:t>14 June 2014</a:t>
            </a:r>
          </a:p>
        </p:txBody>
      </p:sp>
    </p:spTree>
    <p:extLst>
      <p:ext uri="{BB962C8B-B14F-4D97-AF65-F5344CB8AC3E}">
        <p14:creationId xmlns:p14="http://schemas.microsoft.com/office/powerpoint/2010/main" xmlns="" val="41504826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Election day in Kandaha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5800" y="990599"/>
            <a:ext cx="7852698" cy="441007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021691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October 12, </a:t>
            </a:r>
            <a:r>
              <a:rPr lang="en-US" dirty="0" smtClean="0"/>
              <a:t>2005 Iraqi Constitution</a:t>
            </a:r>
            <a:br>
              <a:rPr lang="en-US" dirty="0" smtClean="0"/>
            </a:br>
            <a:r>
              <a:rPr lang="en-US" dirty="0" smtClean="0"/>
              <a:t>With Help from the U.S.A</a:t>
            </a:r>
            <a:endParaRPr lang="en-US" dirty="0"/>
          </a:p>
        </p:txBody>
      </p:sp>
      <p:sp>
        <p:nvSpPr>
          <p:cNvPr id="3" name="Content Placeholder 2"/>
          <p:cNvSpPr>
            <a:spLocks noGrp="1"/>
          </p:cNvSpPr>
          <p:nvPr>
            <p:ph idx="1"/>
          </p:nvPr>
        </p:nvSpPr>
        <p:spPr>
          <a:xfrm>
            <a:off x="457200" y="1600200"/>
            <a:ext cx="8229600" cy="5257800"/>
          </a:xfrm>
        </p:spPr>
        <p:txBody>
          <a:bodyPr>
            <a:normAutofit fontScale="70000" lnSpcReduction="20000"/>
          </a:bodyPr>
          <a:lstStyle/>
          <a:p>
            <a:pPr marL="0" indent="0">
              <a:buNone/>
            </a:pPr>
            <a:r>
              <a:rPr lang="en-US" dirty="0"/>
              <a:t>Article 1</a:t>
            </a:r>
            <a:r>
              <a:rPr lang="en-US" dirty="0" smtClean="0"/>
              <a:t>:</a:t>
            </a:r>
          </a:p>
          <a:p>
            <a:pPr marL="0" indent="0">
              <a:buNone/>
            </a:pPr>
            <a:endParaRPr lang="en-US" dirty="0"/>
          </a:p>
          <a:p>
            <a:pPr marL="0" indent="0">
              <a:buNone/>
            </a:pPr>
            <a:r>
              <a:rPr lang="en-US" dirty="0"/>
              <a:t>(The Republic of Iraq is a single, independent federal state with full sovereignty. Its system of government is republican, representative 61/27Parliamentary63/47 and democratic. This Constitution is the guarantor of its unity)</a:t>
            </a:r>
          </a:p>
          <a:p>
            <a:pPr marL="0" indent="0">
              <a:buNone/>
            </a:pPr>
            <a:r>
              <a:rPr lang="en-US" dirty="0"/>
              <a:t>Article 2</a:t>
            </a:r>
            <a:r>
              <a:rPr lang="en-US" dirty="0" smtClean="0"/>
              <a:t>:</a:t>
            </a:r>
          </a:p>
          <a:p>
            <a:pPr marL="0" indent="0">
              <a:buNone/>
            </a:pPr>
            <a:endParaRPr lang="en-US" dirty="0"/>
          </a:p>
          <a:p>
            <a:pPr marL="0" indent="0">
              <a:buNone/>
            </a:pPr>
            <a:r>
              <a:rPr lang="en-US" dirty="0"/>
              <a:t>First: Islam is the official religion of the State and it is a fundamental source of legislation:</a:t>
            </a:r>
          </a:p>
          <a:p>
            <a:pPr marL="0" indent="0">
              <a:buNone/>
            </a:pPr>
            <a:r>
              <a:rPr lang="en-US" dirty="0"/>
              <a:t>A. No law that contradicts the established provisions of Islam may be established.</a:t>
            </a:r>
          </a:p>
          <a:p>
            <a:pPr marL="0" indent="0">
              <a:buNone/>
            </a:pPr>
            <a:r>
              <a:rPr lang="en-US" dirty="0"/>
              <a:t>B. No law that contradicts the principles of democracy may be established.</a:t>
            </a:r>
          </a:p>
          <a:p>
            <a:pPr marL="0" indent="0">
              <a:buNone/>
            </a:pPr>
            <a:r>
              <a:rPr lang="en-US" dirty="0"/>
              <a:t>C. No law that contradicts the rights and basic freedoms stipulated in this constitution may be established.</a:t>
            </a:r>
          </a:p>
          <a:p>
            <a:pPr marL="0" indent="0">
              <a:buNone/>
            </a:pPr>
            <a:endParaRPr lang="en-US" dirty="0"/>
          </a:p>
        </p:txBody>
      </p:sp>
    </p:spTree>
    <p:extLst>
      <p:ext uri="{BB962C8B-B14F-4D97-AF65-F5344CB8AC3E}">
        <p14:creationId xmlns:p14="http://schemas.microsoft.com/office/powerpoint/2010/main" xmlns="" val="39815374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Early 2000 Issues</a:t>
            </a:r>
            <a:endParaRPr lang="en-US" dirty="0"/>
          </a:p>
        </p:txBody>
      </p:sp>
      <p:sp>
        <p:nvSpPr>
          <p:cNvPr id="3" name="Content Placeholder 2"/>
          <p:cNvSpPr>
            <a:spLocks noGrp="1"/>
          </p:cNvSpPr>
          <p:nvPr>
            <p:ph idx="1"/>
          </p:nvPr>
        </p:nvSpPr>
        <p:spPr/>
        <p:txBody>
          <a:bodyPr/>
          <a:lstStyle/>
          <a:p>
            <a:pPr marL="0" indent="0">
              <a:buNone/>
            </a:pPr>
            <a:r>
              <a:rPr lang="en-US" dirty="0" smtClean="0"/>
              <a:t>Scandals</a:t>
            </a:r>
          </a:p>
          <a:p>
            <a:pPr marL="0" indent="0">
              <a:buNone/>
            </a:pPr>
            <a:r>
              <a:rPr lang="en-US" dirty="0" smtClean="0"/>
              <a:t>Prisoners</a:t>
            </a:r>
          </a:p>
          <a:p>
            <a:pPr marL="0" indent="0">
              <a:buNone/>
            </a:pPr>
            <a:r>
              <a:rPr lang="en-US" dirty="0" smtClean="0"/>
              <a:t>Beheadings</a:t>
            </a:r>
          </a:p>
          <a:p>
            <a:pPr marL="0" indent="0">
              <a:buNone/>
            </a:pPr>
            <a:r>
              <a:rPr lang="en-US" dirty="0" smtClean="0"/>
              <a:t>Al Qaeda in Iraq</a:t>
            </a:r>
          </a:p>
          <a:p>
            <a:pPr marL="0" indent="0">
              <a:buNone/>
            </a:pPr>
            <a:r>
              <a:rPr lang="en-US" dirty="0" smtClean="0"/>
              <a:t>Torture</a:t>
            </a:r>
          </a:p>
          <a:p>
            <a:pPr marL="0" indent="0">
              <a:buNone/>
            </a:pPr>
            <a:r>
              <a:rPr lang="en-US" dirty="0" err="1" smtClean="0"/>
              <a:t>Wikileaks</a:t>
            </a:r>
            <a:endParaRPr lang="en-US" dirty="0"/>
          </a:p>
        </p:txBody>
      </p:sp>
      <p:sp>
        <p:nvSpPr>
          <p:cNvPr id="4" name="Rectangle 3"/>
          <p:cNvSpPr/>
          <p:nvPr/>
        </p:nvSpPr>
        <p:spPr>
          <a:xfrm>
            <a:off x="4038600" y="1600200"/>
            <a:ext cx="4572000" cy="923330"/>
          </a:xfrm>
          <a:prstGeom prst="rect">
            <a:avLst/>
          </a:prstGeom>
        </p:spPr>
        <p:txBody>
          <a:bodyPr wrap="square">
            <a:spAutoFit/>
          </a:bodyPr>
          <a:lstStyle/>
          <a:p>
            <a:r>
              <a:rPr lang="en-US" dirty="0" smtClean="0"/>
              <a:t>Scandals and Issues: How should the US respond to the issues or scandal? 	Develop one proposal?</a:t>
            </a:r>
            <a:endParaRPr lang="en-US" dirty="0"/>
          </a:p>
        </p:txBody>
      </p:sp>
      <p:pic>
        <p:nvPicPr>
          <p:cNvPr id="6" name="Picture 1"/>
          <p:cNvPicPr>
            <a:picLocks noChangeAspect="1" noChangeArrowheads="1"/>
          </p:cNvPicPr>
          <p:nvPr/>
        </p:nvPicPr>
        <p:blipFill>
          <a:blip r:embed="rId2" cstate="print"/>
          <a:srcRect l="14000" t="19556" r="51500" b="17333"/>
          <a:stretch>
            <a:fillRect/>
          </a:stretch>
        </p:blipFill>
        <p:spPr bwMode="auto">
          <a:xfrm>
            <a:off x="4038600" y="2590800"/>
            <a:ext cx="3776730" cy="3886200"/>
          </a:xfrm>
          <a:prstGeom prst="rect">
            <a:avLst/>
          </a:prstGeom>
          <a:noFill/>
          <a:ln w="9525">
            <a:noFill/>
            <a:miter lim="800000"/>
            <a:headEnd/>
            <a:tailEnd/>
          </a:ln>
        </p:spPr>
      </p:pic>
    </p:spTree>
    <p:extLst>
      <p:ext uri="{BB962C8B-B14F-4D97-AF65-F5344CB8AC3E}">
        <p14:creationId xmlns:p14="http://schemas.microsoft.com/office/powerpoint/2010/main" xmlns="" val="13393204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6248400" cy="514350"/>
          </a:xfrm>
        </p:spPr>
        <p:txBody>
          <a:bodyPr>
            <a:normAutofit fontScale="90000"/>
          </a:bodyPr>
          <a:lstStyle/>
          <a:p>
            <a:r>
              <a:rPr lang="en-US" dirty="0" smtClean="0"/>
              <a:t>Blackwater Scandal</a:t>
            </a:r>
            <a:endParaRPr lang="en-US" dirty="0"/>
          </a:p>
        </p:txBody>
      </p:sp>
      <p:pic>
        <p:nvPicPr>
          <p:cNvPr id="6146" name="Picture 2" descr="http://www.outsidethebeltway.com/wp-content/uploads/2007/10/blackwater-logo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119158" y="1171574"/>
            <a:ext cx="4076700" cy="2409826"/>
          </a:xfrm>
          <a:prstGeom prst="rect">
            <a:avLst/>
          </a:prstGeom>
          <a:noFill/>
          <a:extLst>
            <a:ext uri="{909E8E84-426E-40DD-AFC4-6F175D3DCCD1}">
              <a14:hiddenFill xmlns:a14="http://schemas.microsoft.com/office/drawing/2010/main" xmlns="">
                <a:solidFill>
                  <a:srgbClr val="FFFFFF"/>
                </a:solidFill>
              </a14:hiddenFill>
            </a:ext>
          </a:extLst>
        </p:spPr>
      </p:pic>
      <p:pic>
        <p:nvPicPr>
          <p:cNvPr id="6148" name="Picture 4" descr="http://static01.nyt.com/images/2008/12/09/timestopics/blackwater_395.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7788" y="762000"/>
            <a:ext cx="5062102" cy="2819400"/>
          </a:xfrm>
          <a:prstGeom prst="rect">
            <a:avLst/>
          </a:prstGeom>
          <a:noFill/>
          <a:extLst>
            <a:ext uri="{909E8E84-426E-40DD-AFC4-6F175D3DCCD1}">
              <a14:hiddenFill xmlns:a14="http://schemas.microsoft.com/office/drawing/2010/main" xmlns="">
                <a:solidFill>
                  <a:srgbClr val="FFFFFF"/>
                </a:solidFill>
              </a14:hiddenFill>
            </a:ext>
          </a:extLst>
        </p:spPr>
      </p:pic>
      <p:pic>
        <p:nvPicPr>
          <p:cNvPr id="6150" name="Picture 6" descr="http://www.negotiationisover.net/wp-content/uploads/2012/01/Blackwater_group_shot.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180416" y="3135312"/>
            <a:ext cx="4963584" cy="3722688"/>
          </a:xfrm>
          <a:prstGeom prst="rect">
            <a:avLst/>
          </a:prstGeom>
          <a:noFill/>
          <a:extLst>
            <a:ext uri="{909E8E84-426E-40DD-AFC4-6F175D3DCCD1}">
              <a14:hiddenFill xmlns:a14="http://schemas.microsoft.com/office/drawing/2010/main" xmlns="">
                <a:solidFill>
                  <a:srgbClr val="FFFFFF"/>
                </a:solidFill>
              </a14:hiddenFill>
            </a:ext>
          </a:extLst>
        </p:spPr>
      </p:pic>
      <p:pic>
        <p:nvPicPr>
          <p:cNvPr id="6152" name="Picture 8" descr="http://rt.com/files/opinionpost/23/59/a0/00/9.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59761" y="3135312"/>
            <a:ext cx="4298156" cy="2865438"/>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0" y="6000750"/>
            <a:ext cx="4180416" cy="646331"/>
          </a:xfrm>
          <a:prstGeom prst="rect">
            <a:avLst/>
          </a:prstGeom>
          <a:noFill/>
        </p:spPr>
        <p:txBody>
          <a:bodyPr wrap="square" rtlCol="0">
            <a:spAutoFit/>
          </a:bodyPr>
          <a:lstStyle/>
          <a:p>
            <a:r>
              <a:rPr lang="en-US" dirty="0" smtClean="0">
                <a:hlinkClick r:id="rId6"/>
              </a:rPr>
              <a:t>https://www.youtube.com/watch?v=hDODC0mgQ68</a:t>
            </a:r>
            <a:endParaRPr lang="en-US" dirty="0"/>
          </a:p>
        </p:txBody>
      </p:sp>
    </p:spTree>
    <p:extLst>
      <p:ext uri="{BB962C8B-B14F-4D97-AF65-F5344CB8AC3E}">
        <p14:creationId xmlns:p14="http://schemas.microsoft.com/office/powerpoint/2010/main" xmlns="" val="35507919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UCMC</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dirty="0" smtClean="0"/>
              <a:t>US soldiers can be tried in military courts for their actions in war and in the military. Military punishments could lead to a loss of rank, pay or removal from service and possible prison time.</a:t>
            </a:r>
          </a:p>
          <a:p>
            <a:pPr marL="0" indent="0">
              <a:buNone/>
            </a:pPr>
            <a:endParaRPr lang="en-US" dirty="0"/>
          </a:p>
          <a:p>
            <a:pPr marL="0" indent="0">
              <a:buNone/>
            </a:pPr>
            <a:r>
              <a:rPr lang="en-US" dirty="0" smtClean="0"/>
              <a:t>Could Blackwater soldiers be tried under these laws?</a:t>
            </a:r>
          </a:p>
          <a:p>
            <a:pPr marL="0" indent="0">
              <a:buNone/>
            </a:pPr>
            <a:endParaRPr lang="en-US" dirty="0"/>
          </a:p>
          <a:p>
            <a:pPr marL="0" indent="0">
              <a:buNone/>
            </a:pPr>
            <a:r>
              <a:rPr lang="en-US" dirty="0" smtClean="0"/>
              <a:t>How much would a soldier be paid?</a:t>
            </a:r>
            <a:endParaRPr lang="en-US" dirty="0"/>
          </a:p>
        </p:txBody>
      </p:sp>
    </p:spTree>
    <p:extLst>
      <p:ext uri="{BB962C8B-B14F-4D97-AF65-F5344CB8AC3E}">
        <p14:creationId xmlns:p14="http://schemas.microsoft.com/office/powerpoint/2010/main" xmlns="" val="29476553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Image result for blackwater salar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Image result for blackwater salary"/>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174" name="Picture 6" descr="http://www.outsidethebeltway.com/wp-content/uploads/2007/10/blackwater-logo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103437"/>
            <a:ext cx="4076700" cy="2409826"/>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1335882" y="6019800"/>
            <a:ext cx="1712912" cy="707886"/>
          </a:xfrm>
          <a:prstGeom prst="rect">
            <a:avLst/>
          </a:prstGeom>
          <a:noFill/>
        </p:spPr>
        <p:txBody>
          <a:bodyPr wrap="square" rtlCol="0">
            <a:spAutoFit/>
          </a:bodyPr>
          <a:lstStyle/>
          <a:p>
            <a:r>
              <a:rPr lang="en-US" sz="4000" dirty="0" smtClean="0"/>
              <a:t>76,000</a:t>
            </a:r>
            <a:endParaRPr lang="en-US" sz="4000" dirty="0"/>
          </a:p>
        </p:txBody>
      </p:sp>
      <p:pic>
        <p:nvPicPr>
          <p:cNvPr id="7175" name="Picture 7"/>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9492" t="27083" r="37305" b="36459"/>
          <a:stretch/>
        </p:blipFill>
        <p:spPr bwMode="auto">
          <a:xfrm>
            <a:off x="4076700" y="1997074"/>
            <a:ext cx="4884738" cy="402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7177" name="Picture 9" descr="http://upload.wikimedia.org/wikipedia/commons/thumb/8/8a/US_Army_logo.svg/2000px-US_Army_logo.svg.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708248" y="26987"/>
            <a:ext cx="1404122" cy="1878013"/>
          </a:xfrm>
          <a:prstGeom prst="rect">
            <a:avLst/>
          </a:prstGeom>
          <a:noFill/>
          <a:extLst>
            <a:ext uri="{909E8E84-426E-40DD-AFC4-6F175D3DCCD1}">
              <a14:hiddenFill xmlns:a14="http://schemas.microsoft.com/office/drawing/2010/main" xmlns="">
                <a:solidFill>
                  <a:srgbClr val="FFFFFF"/>
                </a:solidFill>
              </a14:hiddenFill>
            </a:ext>
          </a:extLst>
        </p:spPr>
      </p:pic>
      <p:sp>
        <p:nvSpPr>
          <p:cNvPr id="7" name="Oval 6"/>
          <p:cNvSpPr/>
          <p:nvPr/>
        </p:nvSpPr>
        <p:spPr>
          <a:xfrm>
            <a:off x="6519069" y="2286000"/>
            <a:ext cx="2167731" cy="762000"/>
          </a:xfrm>
          <a:prstGeom prst="ellipse">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22959258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229600" cy="639762"/>
          </a:xfrm>
        </p:spPr>
        <p:txBody>
          <a:bodyPr>
            <a:normAutofit fontScale="90000"/>
          </a:bodyPr>
          <a:lstStyle/>
          <a:p>
            <a:r>
              <a:rPr lang="en-US" dirty="0" smtClean="0"/>
              <a:t>Halliburton Scandal</a:t>
            </a:r>
            <a:br>
              <a:rPr lang="en-US" dirty="0" smtClean="0"/>
            </a:br>
            <a:r>
              <a:rPr lang="en-US" i="1" dirty="0" smtClean="0"/>
              <a:t>Iraq for Sale</a:t>
            </a:r>
            <a:br>
              <a:rPr lang="en-US" i="1" dirty="0" smtClean="0"/>
            </a:br>
            <a:r>
              <a:rPr lang="en-US" i="1" dirty="0" smtClean="0">
                <a:hlinkClick r:id="rId2"/>
              </a:rPr>
              <a:t>https://www.youtube.com/watch?v=I7S8TRIyDjs</a:t>
            </a:r>
            <a:endParaRPr lang="en-US" dirty="0"/>
          </a:p>
        </p:txBody>
      </p:sp>
    </p:spTree>
    <p:extLst>
      <p:ext uri="{BB962C8B-B14F-4D97-AF65-F5344CB8AC3E}">
        <p14:creationId xmlns:p14="http://schemas.microsoft.com/office/powerpoint/2010/main" xmlns="" val="40060591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334962"/>
          </a:xfrm>
        </p:spPr>
        <p:txBody>
          <a:bodyPr>
            <a:normAutofit fontScale="90000"/>
          </a:bodyPr>
          <a:lstStyle/>
          <a:p>
            <a:r>
              <a:rPr lang="en-US" dirty="0" smtClean="0"/>
              <a:t>Halliburton Scandal</a:t>
            </a:r>
            <a:endParaRPr lang="en-US" dirty="0"/>
          </a:p>
        </p:txBody>
      </p:sp>
      <p:sp>
        <p:nvSpPr>
          <p:cNvPr id="3" name="Content Placeholder 2"/>
          <p:cNvSpPr>
            <a:spLocks noGrp="1"/>
          </p:cNvSpPr>
          <p:nvPr>
            <p:ph idx="1"/>
          </p:nvPr>
        </p:nvSpPr>
        <p:spPr>
          <a:xfrm>
            <a:off x="457200" y="609600"/>
            <a:ext cx="8229600" cy="6019800"/>
          </a:xfrm>
        </p:spPr>
        <p:txBody>
          <a:bodyPr>
            <a:normAutofit fontScale="55000" lnSpcReduction="20000"/>
          </a:bodyPr>
          <a:lstStyle/>
          <a:p>
            <a:pPr marL="0" indent="0">
              <a:buNone/>
            </a:pPr>
            <a:r>
              <a:rPr lang="en-US" b="1" dirty="0" err="1"/>
              <a:t>FactCheck</a:t>
            </a:r>
            <a:r>
              <a:rPr lang="en-US" b="1" dirty="0"/>
              <a:t>: Yes, Cheney has received $2M from </a:t>
            </a:r>
            <a:r>
              <a:rPr lang="en-US" b="1" dirty="0" smtClean="0"/>
              <a:t>Halliburton</a:t>
            </a:r>
          </a:p>
          <a:p>
            <a:pPr marL="0" indent="0">
              <a:buNone/>
            </a:pPr>
            <a:endParaRPr lang="en-US" b="1" dirty="0"/>
          </a:p>
          <a:p>
            <a:pPr marL="0" indent="0">
              <a:buNone/>
            </a:pPr>
            <a:r>
              <a:rPr lang="en-US" b="1" dirty="0"/>
              <a:t>KERRY-EDWARDS CLAIM:“ As vice president, Dick Cheney received $2 million from </a:t>
            </a:r>
            <a:r>
              <a:rPr lang="en-US" b="1" dirty="0" err="1"/>
              <a:t>Halliburton.”CNN</a:t>
            </a:r>
            <a:r>
              <a:rPr lang="en-US" b="1" dirty="0"/>
              <a:t> FACT </a:t>
            </a:r>
            <a:r>
              <a:rPr lang="en-US" b="1" dirty="0" err="1"/>
              <a:t>CHECK:</a:t>
            </a:r>
            <a:r>
              <a:rPr lang="en-US" dirty="0" err="1"/>
              <a:t>The</a:t>
            </a:r>
            <a:r>
              <a:rPr lang="en-US" dirty="0"/>
              <a:t> vice president received about $2 million in various benefits resulting from his former position as CEO of Halliburton Co., but he received the bulk of the compensation before he became vice president. Of the $2 million, $1.6 million came in January 200, after Cheney was elected but before he was sworn into office. The rest comes from a multiyear deferred salary package.</a:t>
            </a:r>
          </a:p>
          <a:p>
            <a:pPr marL="0" indent="0">
              <a:buNone/>
            </a:pPr>
            <a:r>
              <a:rPr lang="en-US" dirty="0"/>
              <a:t>Source: CNN </a:t>
            </a:r>
            <a:r>
              <a:rPr lang="en-US" dirty="0" err="1"/>
              <a:t>FactCheck</a:t>
            </a:r>
            <a:r>
              <a:rPr lang="en-US" dirty="0"/>
              <a:t> on 2004 statements by Bush and Kerry , Oct 29, </a:t>
            </a:r>
            <a:r>
              <a:rPr lang="en-US" dirty="0" smtClean="0"/>
              <a:t>2004</a:t>
            </a:r>
          </a:p>
          <a:p>
            <a:pPr marL="0" indent="0">
              <a:buNone/>
            </a:pPr>
            <a:endParaRPr lang="en-US" dirty="0"/>
          </a:p>
          <a:p>
            <a:pPr marL="0" indent="0">
              <a:buNone/>
            </a:pPr>
            <a:r>
              <a:rPr lang="en-US" b="1" dirty="0" err="1"/>
              <a:t>FactCheck</a:t>
            </a:r>
            <a:r>
              <a:rPr lang="en-US" b="1" dirty="0"/>
              <a:t>: Yes, Halliburton got $7B in no-bid Iraq </a:t>
            </a:r>
            <a:r>
              <a:rPr lang="en-US" b="1" dirty="0" smtClean="0"/>
              <a:t>contracts</a:t>
            </a:r>
          </a:p>
          <a:p>
            <a:pPr marL="0" indent="0">
              <a:buNone/>
            </a:pPr>
            <a:endParaRPr lang="en-US" b="1" dirty="0"/>
          </a:p>
          <a:p>
            <a:pPr marL="0" indent="0">
              <a:buNone/>
            </a:pPr>
            <a:r>
              <a:rPr lang="en-US" b="1" dirty="0"/>
              <a:t>KERRY-EDWARDS CLAIM: “Halliburton got billions in no bid contracts in </a:t>
            </a:r>
            <a:r>
              <a:rPr lang="en-US" b="1" dirty="0" err="1"/>
              <a:t>Iraq.”CNN</a:t>
            </a:r>
            <a:r>
              <a:rPr lang="en-US" b="1" dirty="0"/>
              <a:t> </a:t>
            </a:r>
            <a:endParaRPr lang="en-US" b="1" dirty="0" smtClean="0"/>
          </a:p>
          <a:p>
            <a:pPr marL="0" indent="0">
              <a:buNone/>
            </a:pPr>
            <a:r>
              <a:rPr lang="en-US" b="1" dirty="0" smtClean="0"/>
              <a:t>FACT </a:t>
            </a:r>
            <a:r>
              <a:rPr lang="en-US" b="1" dirty="0" err="1"/>
              <a:t>CHECK:</a:t>
            </a:r>
            <a:r>
              <a:rPr lang="en-US" dirty="0" err="1"/>
              <a:t>The</a:t>
            </a:r>
            <a:r>
              <a:rPr lang="en-US" dirty="0"/>
              <a:t> Pentagon did award a no-bid, or sole-source, contract to a Halliburton subsidiary, Kellogg Brown &amp;Root in March 2003. However, a Congressional report aid the contract was “properly” awarded and that KBR was the “only contractor that was determined to be in a position to provide the services within the required time frame.” The Kerry campaign estimates that the KBR oil reconstruction contract was worth proximately $7 billion, and the Defense Department estimates $8.2 billion. KBR also provides various logistical support in Iraq, Afghanistan and other countries under a competitively awarded contract granted in late 2001. In September 2004, the Pentagon announced it was considering breaking up part of the KBR logistical contract and accepting new bids in an effort to save money. Halliburton would be allowed to re-bid on the contract, but a company official said that it might not do so.</a:t>
            </a:r>
          </a:p>
          <a:p>
            <a:pPr marL="0" indent="0">
              <a:buNone/>
            </a:pPr>
            <a:endParaRPr lang="en-US" dirty="0"/>
          </a:p>
        </p:txBody>
      </p:sp>
    </p:spTree>
    <p:extLst>
      <p:ext uri="{BB962C8B-B14F-4D97-AF65-F5344CB8AC3E}">
        <p14:creationId xmlns:p14="http://schemas.microsoft.com/office/powerpoint/2010/main" xmlns="" val="22880227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1162"/>
          </a:xfrm>
        </p:spPr>
        <p:txBody>
          <a:bodyPr>
            <a:normAutofit fontScale="90000"/>
          </a:bodyPr>
          <a:lstStyle/>
          <a:p>
            <a:r>
              <a:rPr lang="en-US" dirty="0" smtClean="0"/>
              <a:t>Guantanamo Bay </a:t>
            </a:r>
            <a:br>
              <a:rPr lang="en-US" dirty="0" smtClean="0"/>
            </a:br>
            <a:endParaRPr lang="en-US" dirty="0"/>
          </a:p>
        </p:txBody>
      </p:sp>
      <p:pic>
        <p:nvPicPr>
          <p:cNvPr id="3074" name="Picture 2" descr="http://i.telegraph.co.uk/multimedia/archive/01793/guan_1793306c.jpg"/>
          <p:cNvPicPr>
            <a:picLocks noChangeAspect="1" noChangeArrowheads="1"/>
          </p:cNvPicPr>
          <p:nvPr/>
        </p:nvPicPr>
        <p:blipFill>
          <a:blip r:embed="rId2" cstate="print"/>
          <a:srcRect/>
          <a:stretch>
            <a:fillRect/>
          </a:stretch>
        </p:blipFill>
        <p:spPr bwMode="auto">
          <a:xfrm>
            <a:off x="0" y="762000"/>
            <a:ext cx="4381500" cy="2743201"/>
          </a:xfrm>
          <a:prstGeom prst="rect">
            <a:avLst/>
          </a:prstGeom>
          <a:noFill/>
        </p:spPr>
      </p:pic>
      <p:pic>
        <p:nvPicPr>
          <p:cNvPr id="3076" name="Picture 4" descr="http://upload.wikimedia.org/wikipedia/commons/b/bd/Guantanamo_Bay_map.png"/>
          <p:cNvPicPr>
            <a:picLocks noChangeAspect="1" noChangeArrowheads="1"/>
          </p:cNvPicPr>
          <p:nvPr/>
        </p:nvPicPr>
        <p:blipFill>
          <a:blip r:embed="rId3" cstate="print"/>
          <a:srcRect/>
          <a:stretch>
            <a:fillRect/>
          </a:stretch>
        </p:blipFill>
        <p:spPr bwMode="auto">
          <a:xfrm>
            <a:off x="3133725" y="3800474"/>
            <a:ext cx="6010275" cy="3057526"/>
          </a:xfrm>
          <a:prstGeom prst="rect">
            <a:avLst/>
          </a:prstGeom>
          <a:noFill/>
        </p:spPr>
      </p:pic>
      <p:sp>
        <p:nvSpPr>
          <p:cNvPr id="6" name="TextBox 5"/>
          <p:cNvSpPr txBox="1"/>
          <p:nvPr/>
        </p:nvSpPr>
        <p:spPr>
          <a:xfrm>
            <a:off x="4724400" y="1981200"/>
            <a:ext cx="4038600" cy="923330"/>
          </a:xfrm>
          <a:prstGeom prst="rect">
            <a:avLst/>
          </a:prstGeom>
          <a:noFill/>
        </p:spPr>
        <p:txBody>
          <a:bodyPr wrap="square" rtlCol="0">
            <a:spAutoFit/>
          </a:bodyPr>
          <a:lstStyle/>
          <a:p>
            <a:r>
              <a:rPr lang="en-US" dirty="0" smtClean="0"/>
              <a:t>Sex and CIA Interrogations</a:t>
            </a:r>
          </a:p>
          <a:p>
            <a:endParaRPr lang="en-US" dirty="0" smtClean="0"/>
          </a:p>
          <a:p>
            <a:r>
              <a:rPr lang="en-US" dirty="0" smtClean="0"/>
              <a:t>Torture Scandals</a:t>
            </a: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Saddam Hussein captured 'like a rat' </a:t>
            </a:r>
            <a:br>
              <a:rPr lang="en-US" b="1" dirty="0" smtClean="0"/>
            </a:br>
            <a:r>
              <a:rPr lang="en-US" b="1" dirty="0" smtClean="0"/>
              <a:t>December 13, 2003</a:t>
            </a:r>
            <a:br>
              <a:rPr lang="en-US" b="1" dirty="0" smtClean="0"/>
            </a:br>
            <a:r>
              <a:rPr lang="en-US" sz="2200" b="1" dirty="0" smtClean="0">
                <a:hlinkClick r:id="rId2"/>
              </a:rPr>
              <a:t>https://www.youtube.com/watch?v=4urFfbxRljY</a:t>
            </a:r>
            <a:endParaRPr lang="en-US" sz="2200" dirty="0"/>
          </a:p>
        </p:txBody>
      </p:sp>
      <p:pic>
        <p:nvPicPr>
          <p:cNvPr id="2050" name="Picture 2" descr="http://images.rarenewspapers.com/ebayimgs/4.92.2010/image002.jpg"/>
          <p:cNvPicPr>
            <a:picLocks noChangeAspect="1" noChangeArrowheads="1"/>
          </p:cNvPicPr>
          <p:nvPr/>
        </p:nvPicPr>
        <p:blipFill>
          <a:blip r:embed="rId3" cstate="print"/>
          <a:srcRect/>
          <a:stretch>
            <a:fillRect/>
          </a:stretch>
        </p:blipFill>
        <p:spPr bwMode="auto">
          <a:xfrm>
            <a:off x="0" y="1981200"/>
            <a:ext cx="3901440" cy="4876800"/>
          </a:xfrm>
          <a:prstGeom prst="rect">
            <a:avLst/>
          </a:prstGeom>
          <a:noFill/>
        </p:spPr>
      </p:pic>
      <p:pic>
        <p:nvPicPr>
          <p:cNvPr id="2052" name="Picture 4" descr="http://www.standard.co.uk/news/standard-pictures/article7368485.ece/alternates/w620/Ace%20of%20Spades:%20Saddam%20is%20the%20top%20card.jpg"/>
          <p:cNvPicPr>
            <a:picLocks noChangeAspect="1" noChangeArrowheads="1"/>
          </p:cNvPicPr>
          <p:nvPr/>
        </p:nvPicPr>
        <p:blipFill>
          <a:blip r:embed="rId4" cstate="print"/>
          <a:srcRect/>
          <a:stretch>
            <a:fillRect/>
          </a:stretch>
        </p:blipFill>
        <p:spPr bwMode="auto">
          <a:xfrm>
            <a:off x="5687122" y="2057400"/>
            <a:ext cx="3456878" cy="4800600"/>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Casualties</a:t>
            </a:r>
            <a:endParaRPr lang="en-US" dirty="0"/>
          </a:p>
        </p:txBody>
      </p:sp>
      <p:sp>
        <p:nvSpPr>
          <p:cNvPr id="4" name="Vertical Scroll 3"/>
          <p:cNvSpPr/>
          <p:nvPr/>
        </p:nvSpPr>
        <p:spPr>
          <a:xfrm>
            <a:off x="533400" y="1447800"/>
            <a:ext cx="3657600" cy="4800600"/>
          </a:xfrm>
          <a:prstGeom prst="verticalScroll">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t>Iraq by 2014</a:t>
            </a:r>
          </a:p>
          <a:p>
            <a:pPr algn="ctr"/>
            <a:endParaRPr lang="en-US" sz="3200" dirty="0" smtClean="0"/>
          </a:p>
          <a:p>
            <a:pPr algn="ctr"/>
            <a:r>
              <a:rPr lang="en-US" sz="3200" dirty="0" smtClean="0"/>
              <a:t>500,000 Dead</a:t>
            </a:r>
            <a:endParaRPr lang="en-US" sz="3200" dirty="0"/>
          </a:p>
        </p:txBody>
      </p:sp>
      <p:sp>
        <p:nvSpPr>
          <p:cNvPr id="5" name="Vertical Scroll 4"/>
          <p:cNvSpPr/>
          <p:nvPr/>
        </p:nvSpPr>
        <p:spPr>
          <a:xfrm>
            <a:off x="4572000" y="1447800"/>
            <a:ext cx="3657600" cy="4800600"/>
          </a:xfrm>
          <a:prstGeom prst="verticalScroll">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t>US in 2015</a:t>
            </a:r>
          </a:p>
          <a:p>
            <a:pPr algn="ctr"/>
            <a:endParaRPr lang="en-US" sz="3200" dirty="0" smtClean="0"/>
          </a:p>
          <a:p>
            <a:pPr algn="ctr"/>
            <a:r>
              <a:rPr lang="en-US" sz="3200" dirty="0" smtClean="0"/>
              <a:t>6,700  Dead as of April 2015</a:t>
            </a:r>
            <a:endParaRPr lang="en-US" sz="32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l="17000" t="46222" r="42000" b="4000"/>
          <a:stretch>
            <a:fillRect/>
          </a:stretch>
        </p:blipFill>
        <p:spPr bwMode="auto">
          <a:xfrm>
            <a:off x="-1" y="0"/>
            <a:ext cx="9149443" cy="6248400"/>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8229600" cy="411162"/>
          </a:xfrm>
        </p:spPr>
        <p:txBody>
          <a:bodyPr>
            <a:normAutofit fontScale="90000"/>
          </a:bodyPr>
          <a:lstStyle/>
          <a:p>
            <a:r>
              <a:rPr lang="en-US" dirty="0" smtClean="0"/>
              <a:t>May 1, 2001 Bin Laden</a:t>
            </a:r>
            <a:br>
              <a:rPr lang="en-US" dirty="0" smtClean="0"/>
            </a:br>
            <a:endParaRPr lang="en-US" dirty="0"/>
          </a:p>
        </p:txBody>
      </p:sp>
      <p:pic>
        <p:nvPicPr>
          <p:cNvPr id="53250" name="Picture 2" descr="http://i2.cdn.turner.com/cnnnext/dam/assets/130501075930-01-osama-death-horizontal-large-gallery.jpg"/>
          <p:cNvPicPr>
            <a:picLocks noChangeAspect="1" noChangeArrowheads="1"/>
          </p:cNvPicPr>
          <p:nvPr/>
        </p:nvPicPr>
        <p:blipFill>
          <a:blip r:embed="rId2" cstate="print"/>
          <a:srcRect/>
          <a:stretch>
            <a:fillRect/>
          </a:stretch>
        </p:blipFill>
        <p:spPr bwMode="auto">
          <a:xfrm>
            <a:off x="0" y="1143000"/>
            <a:ext cx="9199216" cy="5181600"/>
          </a:xfrm>
          <a:prstGeom prst="rect">
            <a:avLst/>
          </a:prstGeom>
          <a:noFill/>
        </p:spPr>
      </p:pic>
      <p:sp>
        <p:nvSpPr>
          <p:cNvPr id="5" name="TextBox 4"/>
          <p:cNvSpPr txBox="1"/>
          <p:nvPr/>
        </p:nvSpPr>
        <p:spPr>
          <a:xfrm>
            <a:off x="1447800" y="990600"/>
            <a:ext cx="5715000" cy="369332"/>
          </a:xfrm>
          <a:prstGeom prst="rect">
            <a:avLst/>
          </a:prstGeom>
          <a:noFill/>
        </p:spPr>
        <p:txBody>
          <a:bodyPr wrap="square" rtlCol="0">
            <a:spAutoFit/>
          </a:bodyPr>
          <a:lstStyle/>
          <a:p>
            <a:r>
              <a:rPr lang="en-US" dirty="0" smtClean="0">
                <a:hlinkClick r:id="rId3"/>
              </a:rPr>
              <a:t>https://www.youtube.com/watch?v=LUb_mBBBNgc</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Deck</a:t>
            </a:r>
            <a:endParaRPr lang="en-US" dirty="0"/>
          </a:p>
        </p:txBody>
      </p:sp>
      <p:pic>
        <p:nvPicPr>
          <p:cNvPr id="1026" name="Picture 2" descr="http://www.magicsupply.com/images/P/f0060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95400" y="1295400"/>
            <a:ext cx="6841341" cy="33528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8825083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http://cdn.theatlanticwire.com/img/upload/2011/05/09/Independent%20Bin%20Laden%20Graphic_.jpg"/>
          <p:cNvPicPr>
            <a:picLocks noChangeAspect="1" noChangeArrowheads="1"/>
          </p:cNvPicPr>
          <p:nvPr/>
        </p:nvPicPr>
        <p:blipFill>
          <a:blip r:embed="rId2" cstate="print"/>
          <a:srcRect/>
          <a:stretch>
            <a:fillRect/>
          </a:stretch>
        </p:blipFill>
        <p:spPr bwMode="auto">
          <a:xfrm>
            <a:off x="0" y="0"/>
            <a:ext cx="9198475" cy="6629400"/>
          </a:xfrm>
          <a:prstGeom prst="rect">
            <a:avLst/>
          </a:prstGeom>
          <a:noFill/>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But by that time…</a:t>
            </a:r>
            <a:endParaRPr lang="en-US" dirty="0"/>
          </a:p>
        </p:txBody>
      </p:sp>
      <p:pic>
        <p:nvPicPr>
          <p:cNvPr id="52226" name="Picture 2" descr="http://blog.innotas.com/wp-content/uploads/2014/06/Time-Tracking.png"/>
          <p:cNvPicPr>
            <a:picLocks noChangeAspect="1" noChangeArrowheads="1"/>
          </p:cNvPicPr>
          <p:nvPr/>
        </p:nvPicPr>
        <p:blipFill>
          <a:blip r:embed="rId2" cstate="print"/>
          <a:srcRect/>
          <a:stretch>
            <a:fillRect/>
          </a:stretch>
        </p:blipFill>
        <p:spPr bwMode="auto">
          <a:xfrm rot="20393087">
            <a:off x="687117" y="1856230"/>
            <a:ext cx="7986345" cy="4152901"/>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Abu </a:t>
            </a:r>
            <a:r>
              <a:rPr lang="en-US" dirty="0" err="1" smtClean="0"/>
              <a:t>Musab</a:t>
            </a:r>
            <a:r>
              <a:rPr lang="en-US" dirty="0" smtClean="0"/>
              <a:t> al-Zarqawi; October 30, 1966 – June 7, </a:t>
            </a:r>
            <a:r>
              <a:rPr lang="en-US" dirty="0" smtClean="0"/>
              <a:t>2006</a:t>
            </a:r>
            <a:br>
              <a:rPr lang="en-US" dirty="0" smtClean="0"/>
            </a:br>
            <a:r>
              <a:rPr lang="en-US" dirty="0" smtClean="0"/>
              <a:t>Leader of a new group Al Qaeda in Iraq</a:t>
            </a:r>
            <a:endParaRPr lang="en-US" dirty="0"/>
          </a:p>
        </p:txBody>
      </p:sp>
      <p:pic>
        <p:nvPicPr>
          <p:cNvPr id="55298" name="Picture 2" descr="http://upload.wikimedia.org/wikipedia/en/1/14/Abu_Musab_al-Zarqawi_(1966-2006).jpg"/>
          <p:cNvPicPr>
            <a:picLocks noChangeAspect="1" noChangeArrowheads="1"/>
          </p:cNvPicPr>
          <p:nvPr/>
        </p:nvPicPr>
        <p:blipFill>
          <a:blip r:embed="rId2" cstate="print"/>
          <a:srcRect/>
          <a:stretch>
            <a:fillRect/>
          </a:stretch>
        </p:blipFill>
        <p:spPr bwMode="auto">
          <a:xfrm>
            <a:off x="457200" y="2514600"/>
            <a:ext cx="2486025" cy="3648076"/>
          </a:xfrm>
          <a:prstGeom prst="rect">
            <a:avLst/>
          </a:prstGeom>
          <a:noFill/>
        </p:spPr>
      </p:pic>
      <p:pic>
        <p:nvPicPr>
          <p:cNvPr id="55300" name="Picture 4" descr="http://www.globalresearch.ca/wp-content/uploads/2004/06/zarqawi_a01.jpg"/>
          <p:cNvPicPr>
            <a:picLocks noChangeAspect="1" noChangeArrowheads="1"/>
          </p:cNvPicPr>
          <p:nvPr/>
        </p:nvPicPr>
        <p:blipFill>
          <a:blip r:embed="rId3" cstate="print"/>
          <a:srcRect/>
          <a:stretch>
            <a:fillRect/>
          </a:stretch>
        </p:blipFill>
        <p:spPr bwMode="auto">
          <a:xfrm>
            <a:off x="3124200" y="2209800"/>
            <a:ext cx="5380319" cy="3748088"/>
          </a:xfrm>
          <a:prstGeom prst="rect">
            <a:avLst/>
          </a:prstGeom>
          <a:noFill/>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http://graphics8.nytimes.com/images/2006/06/08/world/zar.600.jpg"/>
          <p:cNvPicPr>
            <a:picLocks noChangeAspect="1" noChangeArrowheads="1"/>
          </p:cNvPicPr>
          <p:nvPr/>
        </p:nvPicPr>
        <p:blipFill>
          <a:blip r:embed="rId2" cstate="print"/>
          <a:srcRect/>
          <a:stretch>
            <a:fillRect/>
          </a:stretch>
        </p:blipFill>
        <p:spPr bwMode="auto">
          <a:xfrm>
            <a:off x="0" y="1143000"/>
            <a:ext cx="9241273" cy="4343400"/>
          </a:xfrm>
          <a:prstGeom prst="rect">
            <a:avLst/>
          </a:prstGeom>
          <a:noFill/>
        </p:spPr>
      </p:pic>
      <p:sp>
        <p:nvSpPr>
          <p:cNvPr id="5" name="TextBox 4"/>
          <p:cNvSpPr txBox="1"/>
          <p:nvPr/>
        </p:nvSpPr>
        <p:spPr>
          <a:xfrm>
            <a:off x="2209800" y="304800"/>
            <a:ext cx="4800600" cy="762000"/>
          </a:xfrm>
          <a:prstGeom prst="rect">
            <a:avLst/>
          </a:prstGeom>
          <a:noFill/>
        </p:spPr>
        <p:txBody>
          <a:bodyPr wrap="square" rtlCol="0">
            <a:spAutoFit/>
          </a:bodyPr>
          <a:lstStyle/>
          <a:p>
            <a:r>
              <a:rPr lang="en-US" sz="4400" dirty="0" smtClean="0"/>
              <a:t>The Origins of ISIS</a:t>
            </a:r>
            <a:endParaRPr lang="en-US" sz="4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smh.com.au/ffxImage/urlpicture_id_1048354544181_2003/03/24/25war_pows,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267325" y="990600"/>
            <a:ext cx="3333750" cy="2495551"/>
          </a:xfrm>
          <a:prstGeom prst="rect">
            <a:avLst/>
          </a:prstGeom>
          <a:noFill/>
          <a:extLst>
            <a:ext uri="{909E8E84-426E-40DD-AFC4-6F175D3DCCD1}">
              <a14:hiddenFill xmlns:a14="http://schemas.microsoft.com/office/drawing/2010/main" xmlns="">
                <a:solidFill>
                  <a:srgbClr val="FFFFFF"/>
                </a:solidFill>
              </a14:hiddenFill>
            </a:ext>
          </a:extLst>
        </p:spPr>
      </p:pic>
      <p:pic>
        <p:nvPicPr>
          <p:cNvPr id="2051"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5714" t="41815" r="3333" b="27977"/>
          <a:stretch/>
        </p:blipFill>
        <p:spPr bwMode="auto">
          <a:xfrm>
            <a:off x="0" y="4267200"/>
            <a:ext cx="9144000" cy="272975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cxnSp>
        <p:nvCxnSpPr>
          <p:cNvPr id="5" name="Straight Arrow Connector 4"/>
          <p:cNvCxnSpPr/>
          <p:nvPr/>
        </p:nvCxnSpPr>
        <p:spPr>
          <a:xfrm flipH="1" flipV="1">
            <a:off x="8305800" y="2057400"/>
            <a:ext cx="533400" cy="3124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762000" y="3004457"/>
            <a:ext cx="5334000" cy="324394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1219200" y="3486151"/>
            <a:ext cx="5943600" cy="334282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410029" y="1905000"/>
            <a:ext cx="5000171" cy="25908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flipV="1">
            <a:off x="7239000" y="1905000"/>
            <a:ext cx="228602" cy="29718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053" name="Picture 5" descr="http://www.jessica-lynch.com/images/0_22_lynch_jessica.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66700" y="146957"/>
            <a:ext cx="1905000" cy="2857500"/>
          </a:xfrm>
          <a:prstGeom prst="rect">
            <a:avLst/>
          </a:prstGeom>
          <a:noFill/>
          <a:extLst>
            <a:ext uri="{909E8E84-426E-40DD-AFC4-6F175D3DCCD1}">
              <a14:hiddenFill xmlns:a14="http://schemas.microsoft.com/office/drawing/2010/main" xmlns="">
                <a:solidFill>
                  <a:srgbClr val="FFFFFF"/>
                </a:solidFill>
              </a14:hiddenFill>
            </a:ext>
          </a:extLst>
        </p:spPr>
      </p:pic>
      <p:sp>
        <p:nvSpPr>
          <p:cNvPr id="23" name="TextBox 22"/>
          <p:cNvSpPr txBox="1"/>
          <p:nvPr/>
        </p:nvSpPr>
        <p:spPr>
          <a:xfrm>
            <a:off x="2286000" y="146957"/>
            <a:ext cx="6315075" cy="923330"/>
          </a:xfrm>
          <a:prstGeom prst="rect">
            <a:avLst/>
          </a:prstGeom>
          <a:noFill/>
        </p:spPr>
        <p:txBody>
          <a:bodyPr wrap="square" rtlCol="0">
            <a:spAutoFit/>
          </a:bodyPr>
          <a:lstStyle/>
          <a:p>
            <a:r>
              <a:rPr lang="en-US" dirty="0" smtClean="0">
                <a:hlinkClick r:id="rId5"/>
              </a:rPr>
              <a:t>https://www.youtube.com/watch?v=brnp84dr5EU</a:t>
            </a:r>
            <a:endParaRPr lang="en-US" dirty="0" smtClean="0"/>
          </a:p>
          <a:p>
            <a:endParaRPr lang="en-US" dirty="0"/>
          </a:p>
          <a:p>
            <a:r>
              <a:rPr lang="en-US" dirty="0" smtClean="0">
                <a:hlinkClick r:id="rId6"/>
              </a:rPr>
              <a:t>https://www.youtube.com/watch?v=6b3O8JxSZJ0</a:t>
            </a:r>
            <a:endParaRPr lang="en-US" dirty="0"/>
          </a:p>
        </p:txBody>
      </p:sp>
    </p:spTree>
    <p:extLst>
      <p:ext uri="{BB962C8B-B14F-4D97-AF65-F5344CB8AC3E}">
        <p14:creationId xmlns:p14="http://schemas.microsoft.com/office/powerpoint/2010/main" xmlns="" val="33416541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Nicholas Evan "Nick" Berg</a:t>
            </a:r>
            <a:endParaRPr lang="en-US" dirty="0"/>
          </a:p>
        </p:txBody>
      </p:sp>
      <p:sp>
        <p:nvSpPr>
          <p:cNvPr id="3" name="Content Placeholder 2"/>
          <p:cNvSpPr>
            <a:spLocks noGrp="1"/>
          </p:cNvSpPr>
          <p:nvPr>
            <p:ph idx="1"/>
          </p:nvPr>
        </p:nvSpPr>
        <p:spPr/>
        <p:txBody>
          <a:bodyPr/>
          <a:lstStyle/>
          <a:p>
            <a:pPr marL="0" indent="0">
              <a:buNone/>
            </a:pPr>
            <a:r>
              <a:rPr lang="en-US" dirty="0" smtClean="0"/>
              <a:t>While the US was in Iraq, Americans could apply for jobs like radio repairmen, welders and truck drivers. Some were captured and beheaded. Enough said!</a:t>
            </a:r>
            <a:endParaRPr lang="en-US" dirty="0"/>
          </a:p>
        </p:txBody>
      </p:sp>
    </p:spTree>
    <p:extLst>
      <p:ext uri="{BB962C8B-B14F-4D97-AF65-F5344CB8AC3E}">
        <p14:creationId xmlns:p14="http://schemas.microsoft.com/office/powerpoint/2010/main" xmlns="" val="22261401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should the US deal with Iraq and Afghanistan prisoner’s of war?</a:t>
            </a:r>
            <a:endParaRPr lang="en-US" dirty="0"/>
          </a:p>
        </p:txBody>
      </p:sp>
    </p:spTree>
    <p:extLst>
      <p:ext uri="{BB962C8B-B14F-4D97-AF65-F5344CB8AC3E}">
        <p14:creationId xmlns:p14="http://schemas.microsoft.com/office/powerpoint/2010/main" xmlns="" val="25636519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Abu Ghraib torture and prisoner </a:t>
            </a:r>
            <a:r>
              <a:rPr lang="en-US" dirty="0" smtClean="0"/>
              <a:t>abuse March 2003</a:t>
            </a:r>
            <a:endParaRPr lang="en-US" dirty="0"/>
          </a:p>
        </p:txBody>
      </p:sp>
      <p:sp>
        <p:nvSpPr>
          <p:cNvPr id="3" name="Content Placeholder 2"/>
          <p:cNvSpPr>
            <a:spLocks noGrp="1"/>
          </p:cNvSpPr>
          <p:nvPr>
            <p:ph idx="1"/>
          </p:nvPr>
        </p:nvSpPr>
        <p:spPr>
          <a:xfrm>
            <a:off x="304800" y="1600200"/>
            <a:ext cx="8534400" cy="609600"/>
          </a:xfrm>
        </p:spPr>
        <p:txBody>
          <a:bodyPr/>
          <a:lstStyle/>
          <a:p>
            <a:pPr marL="0" indent="0">
              <a:buNone/>
            </a:pPr>
            <a:r>
              <a:rPr lang="en-US" dirty="0" smtClean="0">
                <a:hlinkClick r:id="rId2"/>
              </a:rPr>
              <a:t>https://www.youtube.com/watch?v=LZ_Vxoyu8zY</a:t>
            </a:r>
            <a:endParaRPr lang="en-US" dirty="0"/>
          </a:p>
        </p:txBody>
      </p:sp>
      <p:pic>
        <p:nvPicPr>
          <p:cNvPr id="4098" name="Picture 2" descr="US defence contractor wants Abu Ghraib lawsuit scrapped"/>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66899" y="2209800"/>
            <a:ext cx="5987627" cy="3962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332966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Evidence of Abu Ghraib abuses surfaced during former President George W Bush's re-election campaign [AP]"/>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3400" y="762000"/>
            <a:ext cx="7620000" cy="42862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106795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143</TotalTime>
  <Words>981</Words>
  <Application>Microsoft Office PowerPoint</Application>
  <PresentationFormat>On-screen Show (4:3)</PresentationFormat>
  <Paragraphs>118</Paragraphs>
  <Slides>43</Slides>
  <Notes>0</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Office Theme</vt:lpstr>
      <vt:lpstr>Early 2000 Iraq and Afghanistan</vt:lpstr>
      <vt:lpstr>Question</vt:lpstr>
      <vt:lpstr>Early 2000 Issues</vt:lpstr>
      <vt:lpstr>The Deck</vt:lpstr>
      <vt:lpstr>Slide 5</vt:lpstr>
      <vt:lpstr>Nicholas Evan "Nick" Berg</vt:lpstr>
      <vt:lpstr>How should the US deal with Iraq and Afghanistan prisoner’s of war?</vt:lpstr>
      <vt:lpstr>Abu Ghraib torture and prisoner abuse March 2003</vt:lpstr>
      <vt:lpstr>Slide 9</vt:lpstr>
      <vt:lpstr>Slide 10</vt:lpstr>
      <vt:lpstr>Slide 11</vt:lpstr>
      <vt:lpstr>Slide 12</vt:lpstr>
      <vt:lpstr>Slide 13</vt:lpstr>
      <vt:lpstr>Slide 14</vt:lpstr>
      <vt:lpstr>Slide 15</vt:lpstr>
      <vt:lpstr>Slide 16</vt:lpstr>
      <vt:lpstr>Daniel Pearl Beheading in Pakistan</vt:lpstr>
      <vt:lpstr>US Military Policy</vt:lpstr>
      <vt:lpstr>28 CFR 501.3 Special Administrative Measures November 2001-Present Day (Ask the Boston Bomber)</vt:lpstr>
      <vt:lpstr>Wikileaks and the Iraq War Logs</vt:lpstr>
      <vt:lpstr>Slide 21</vt:lpstr>
      <vt:lpstr>Embedded Reporters </vt:lpstr>
      <vt:lpstr>Slide 23</vt:lpstr>
      <vt:lpstr>Slide 24</vt:lpstr>
      <vt:lpstr>Boon Agreement  Dec 5, 2001</vt:lpstr>
      <vt:lpstr>Boon Agreement to ?</vt:lpstr>
      <vt:lpstr>Slide 27</vt:lpstr>
      <vt:lpstr>Slide 28</vt:lpstr>
      <vt:lpstr>October 12, 2005 Iraqi Constitution With Help from the U.S.A</vt:lpstr>
      <vt:lpstr>Blackwater Scandal</vt:lpstr>
      <vt:lpstr>UCMC</vt:lpstr>
      <vt:lpstr>Slide 32</vt:lpstr>
      <vt:lpstr>Halliburton Scandal Iraq for Sale https://www.youtube.com/watch?v=I7S8TRIyDjs</vt:lpstr>
      <vt:lpstr>Halliburton Scandal</vt:lpstr>
      <vt:lpstr>Guantanamo Bay  </vt:lpstr>
      <vt:lpstr>Saddam Hussein captured 'like a rat'  December 13, 2003 https://www.youtube.com/watch?v=4urFfbxRljY</vt:lpstr>
      <vt:lpstr>Casualties</vt:lpstr>
      <vt:lpstr>Slide 38</vt:lpstr>
      <vt:lpstr>May 1, 2001 Bin Laden </vt:lpstr>
      <vt:lpstr>Slide 40</vt:lpstr>
      <vt:lpstr>But by that time…</vt:lpstr>
      <vt:lpstr>Abu Musab al-Zarqawi; October 30, 1966 – June 7, 2006 Leader of a new group Al Qaeda in Iraq</vt:lpstr>
      <vt:lpstr>Slide 43</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Early 2000 Iraq and Afghanistan</dc:title>
  <dc:creator>Ramon Quinones</dc:creator>
  <cp:lastModifiedBy>006435</cp:lastModifiedBy>
  <cp:revision>18</cp:revision>
  <dcterms:created xsi:type="dcterms:W3CDTF">2015-03-26T21:56:26Z</dcterms:created>
  <dcterms:modified xsi:type="dcterms:W3CDTF">2015-03-27T12:56:58Z</dcterms:modified>
</cp:coreProperties>
</file>